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82" r:id="rId1"/>
    <p:sldMasterId id="2147484695" r:id="rId2"/>
    <p:sldMasterId id="2147484708" r:id="rId3"/>
    <p:sldMasterId id="2147485152" r:id="rId4"/>
    <p:sldMasterId id="2147485164" r:id="rId5"/>
    <p:sldMasterId id="2147485246" r:id="rId6"/>
  </p:sldMasterIdLst>
  <p:notesMasterIdLst>
    <p:notesMasterId r:id="rId60"/>
  </p:notesMasterIdLst>
  <p:handoutMasterIdLst>
    <p:handoutMasterId r:id="rId61"/>
  </p:handoutMasterIdLst>
  <p:sldIdLst>
    <p:sldId id="593" r:id="rId7"/>
    <p:sldId id="825" r:id="rId8"/>
    <p:sldId id="826" r:id="rId9"/>
    <p:sldId id="844" r:id="rId10"/>
    <p:sldId id="850" r:id="rId11"/>
    <p:sldId id="828" r:id="rId12"/>
    <p:sldId id="845" r:id="rId13"/>
    <p:sldId id="846" r:id="rId14"/>
    <p:sldId id="842" r:id="rId15"/>
    <p:sldId id="843" r:id="rId16"/>
    <p:sldId id="847" r:id="rId17"/>
    <p:sldId id="854" r:id="rId18"/>
    <p:sldId id="852" r:id="rId19"/>
    <p:sldId id="851" r:id="rId20"/>
    <p:sldId id="856" r:id="rId21"/>
    <p:sldId id="853" r:id="rId22"/>
    <p:sldId id="855" r:id="rId23"/>
    <p:sldId id="857" r:id="rId24"/>
    <p:sldId id="858" r:id="rId25"/>
    <p:sldId id="859" r:id="rId26"/>
    <p:sldId id="860" r:id="rId27"/>
    <p:sldId id="861" r:id="rId28"/>
    <p:sldId id="863" r:id="rId29"/>
    <p:sldId id="864" r:id="rId30"/>
    <p:sldId id="823" r:id="rId31"/>
    <p:sldId id="862" r:id="rId32"/>
    <p:sldId id="645" r:id="rId33"/>
    <p:sldId id="831" r:id="rId34"/>
    <p:sldId id="832" r:id="rId35"/>
    <p:sldId id="833" r:id="rId36"/>
    <p:sldId id="834" r:id="rId37"/>
    <p:sldId id="835" r:id="rId38"/>
    <p:sldId id="836" r:id="rId39"/>
    <p:sldId id="837" r:id="rId40"/>
    <p:sldId id="838" r:id="rId41"/>
    <p:sldId id="839" r:id="rId42"/>
    <p:sldId id="840" r:id="rId43"/>
    <p:sldId id="841" r:id="rId44"/>
    <p:sldId id="829" r:id="rId45"/>
    <p:sldId id="865" r:id="rId46"/>
    <p:sldId id="304" r:id="rId47"/>
    <p:sldId id="305" r:id="rId48"/>
    <p:sldId id="306" r:id="rId49"/>
    <p:sldId id="307" r:id="rId50"/>
    <p:sldId id="308" r:id="rId51"/>
    <p:sldId id="324" r:id="rId52"/>
    <p:sldId id="328" r:id="rId53"/>
    <p:sldId id="338" r:id="rId54"/>
    <p:sldId id="339" r:id="rId55"/>
    <p:sldId id="340" r:id="rId56"/>
    <p:sldId id="341" r:id="rId57"/>
    <p:sldId id="342" r:id="rId58"/>
    <p:sldId id="343" r:id="rId59"/>
  </p:sldIdLst>
  <p:sldSz cx="9144000" cy="6858000" type="screen4x3"/>
  <p:notesSz cx="6791325" cy="9921875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Темный стиль 1 - акцент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-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Светлый стиль 2 -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Светлый стиль 2 -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03447BB-5D67-496B-8E87-E561075AD55C}" styleName="Темный стиль 1 -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5" autoAdjust="0"/>
    <p:restoredTop sz="95807" autoAdjust="0"/>
  </p:normalViewPr>
  <p:slideViewPr>
    <p:cSldViewPr>
      <p:cViewPr varScale="1">
        <p:scale>
          <a:sx n="111" d="100"/>
          <a:sy n="111" d="100"/>
        </p:scale>
        <p:origin x="55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BBD344-5B88-4691-867F-ADD120B7BA1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05AC0C2E-3C34-4D7C-BA57-F89FD46A1249}">
      <dgm:prSet custT="1"/>
      <dgm:spPr/>
      <dgm:t>
        <a:bodyPr/>
        <a:lstStyle/>
        <a:p>
          <a:pPr rtl="0"/>
          <a:r>
            <a:rPr lang="ru-RU" sz="2800" b="1" dirty="0"/>
            <a:t>Распорядок дня </a:t>
          </a:r>
          <a:r>
            <a:rPr lang="ru-RU" sz="2800" dirty="0"/>
            <a:t>воинской части определяет по времени выполнение основных мероприятий повседневной деятельности, учебы и быта личного состава подразделений и штаба воинской части. </a:t>
          </a:r>
        </a:p>
      </dgm:t>
    </dgm:pt>
    <dgm:pt modelId="{B303DD58-04E5-4458-AF56-D98B9D08A9E1}" type="parTrans" cxnId="{0CCF71F4-1CE7-468D-97F4-44E23E30739D}">
      <dgm:prSet/>
      <dgm:spPr/>
      <dgm:t>
        <a:bodyPr/>
        <a:lstStyle/>
        <a:p>
          <a:endParaRPr lang="ru-RU"/>
        </a:p>
      </dgm:t>
    </dgm:pt>
    <dgm:pt modelId="{8C799673-73CE-48DA-947A-755659C0FF27}" type="sibTrans" cxnId="{0CCF71F4-1CE7-468D-97F4-44E23E30739D}">
      <dgm:prSet/>
      <dgm:spPr/>
      <dgm:t>
        <a:bodyPr/>
        <a:lstStyle/>
        <a:p>
          <a:endParaRPr lang="ru-RU"/>
        </a:p>
      </dgm:t>
    </dgm:pt>
    <dgm:pt modelId="{A1F9307E-6FFF-4613-A7F0-5BD42952EF42}">
      <dgm:prSet custT="1"/>
      <dgm:spPr/>
      <dgm:t>
        <a:bodyPr/>
        <a:lstStyle/>
        <a:p>
          <a:pPr algn="just" rtl="0"/>
          <a:r>
            <a:rPr lang="ru-RU" sz="2800" b="1" dirty="0"/>
            <a:t>Регламентом служебного времени</a:t>
          </a:r>
          <a:r>
            <a:rPr lang="ru-RU" sz="2800" dirty="0"/>
            <a:t> военнослужащих, проходящих военную службу по контракту, в дополнение к распорядку дня устанавливаются сроки и продолжительность выполнения этими военнослужащими мероприятий повседневной деятельности, вытекающих из обязанностей военной службы. </a:t>
          </a:r>
        </a:p>
      </dgm:t>
    </dgm:pt>
    <dgm:pt modelId="{C52CFD53-BF77-4063-AC78-EDB8AFE75D0B}" type="sibTrans" cxnId="{9F1E54C9-E66E-42BB-87B4-02EE0BCB8154}">
      <dgm:prSet/>
      <dgm:spPr/>
      <dgm:t>
        <a:bodyPr/>
        <a:lstStyle/>
        <a:p>
          <a:endParaRPr lang="ru-RU"/>
        </a:p>
      </dgm:t>
    </dgm:pt>
    <dgm:pt modelId="{0BF0F7BC-7FF3-45E9-9C6C-1F7A8D69B7AA}" type="parTrans" cxnId="{9F1E54C9-E66E-42BB-87B4-02EE0BCB8154}">
      <dgm:prSet/>
      <dgm:spPr/>
      <dgm:t>
        <a:bodyPr/>
        <a:lstStyle/>
        <a:p>
          <a:endParaRPr lang="ru-RU"/>
        </a:p>
      </dgm:t>
    </dgm:pt>
    <dgm:pt modelId="{72171281-E8E4-49D5-9EA6-66FDA139F4F6}" type="pres">
      <dgm:prSet presAssocID="{8BBBD344-5B88-4691-867F-ADD120B7BA1A}" presName="linear" presStyleCnt="0">
        <dgm:presLayoutVars>
          <dgm:animLvl val="lvl"/>
          <dgm:resizeHandles val="exact"/>
        </dgm:presLayoutVars>
      </dgm:prSet>
      <dgm:spPr/>
    </dgm:pt>
    <dgm:pt modelId="{A425A2B3-5900-43AF-BC8E-C3E6CC3F4164}" type="pres">
      <dgm:prSet presAssocID="{05AC0C2E-3C34-4D7C-BA57-F89FD46A1249}" presName="parentText" presStyleLbl="node1" presStyleIdx="0" presStyleCnt="2" custScaleY="194926" custLinFactY="-115570" custLinFactNeighborY="-200000">
        <dgm:presLayoutVars>
          <dgm:chMax val="0"/>
          <dgm:bulletEnabled val="1"/>
        </dgm:presLayoutVars>
      </dgm:prSet>
      <dgm:spPr/>
    </dgm:pt>
    <dgm:pt modelId="{A4482CF8-3A3B-4017-A85B-34DC3FFA250E}" type="pres">
      <dgm:prSet presAssocID="{8C799673-73CE-48DA-947A-755659C0FF27}" presName="spacer" presStyleCnt="0"/>
      <dgm:spPr/>
    </dgm:pt>
    <dgm:pt modelId="{1549B34A-C2CC-49B8-AD0D-79C13A65FEDC}" type="pres">
      <dgm:prSet presAssocID="{A1F9307E-6FFF-4613-A7F0-5BD42952EF42}" presName="parentText" presStyleLbl="node1" presStyleIdx="1" presStyleCnt="2" custScaleY="195798" custLinFactY="9211" custLinFactNeighborY="100000">
        <dgm:presLayoutVars>
          <dgm:chMax val="0"/>
          <dgm:bulletEnabled val="1"/>
        </dgm:presLayoutVars>
      </dgm:prSet>
      <dgm:spPr/>
    </dgm:pt>
  </dgm:ptLst>
  <dgm:cxnLst>
    <dgm:cxn modelId="{CD10DA01-9A4D-4104-8C0B-3354972FB889}" type="presOf" srcId="{05AC0C2E-3C34-4D7C-BA57-F89FD46A1249}" destId="{A425A2B3-5900-43AF-BC8E-C3E6CC3F4164}" srcOrd="0" destOrd="0" presId="urn:microsoft.com/office/officeart/2005/8/layout/vList2"/>
    <dgm:cxn modelId="{D7265763-9837-4936-965A-ACCA4AD64BFC}" type="presOf" srcId="{A1F9307E-6FFF-4613-A7F0-5BD42952EF42}" destId="{1549B34A-C2CC-49B8-AD0D-79C13A65FEDC}" srcOrd="0" destOrd="0" presId="urn:microsoft.com/office/officeart/2005/8/layout/vList2"/>
    <dgm:cxn modelId="{3BDB7387-704A-49D3-B07A-142E876C4805}" type="presOf" srcId="{8BBBD344-5B88-4691-867F-ADD120B7BA1A}" destId="{72171281-E8E4-49D5-9EA6-66FDA139F4F6}" srcOrd="0" destOrd="0" presId="urn:microsoft.com/office/officeart/2005/8/layout/vList2"/>
    <dgm:cxn modelId="{9F1E54C9-E66E-42BB-87B4-02EE0BCB8154}" srcId="{8BBBD344-5B88-4691-867F-ADD120B7BA1A}" destId="{A1F9307E-6FFF-4613-A7F0-5BD42952EF42}" srcOrd="1" destOrd="0" parTransId="{0BF0F7BC-7FF3-45E9-9C6C-1F7A8D69B7AA}" sibTransId="{C52CFD53-BF77-4063-AC78-EDB8AFE75D0B}"/>
    <dgm:cxn modelId="{0CCF71F4-1CE7-468D-97F4-44E23E30739D}" srcId="{8BBBD344-5B88-4691-867F-ADD120B7BA1A}" destId="{05AC0C2E-3C34-4D7C-BA57-F89FD46A1249}" srcOrd="0" destOrd="0" parTransId="{B303DD58-04E5-4458-AF56-D98B9D08A9E1}" sibTransId="{8C799673-73CE-48DA-947A-755659C0FF27}"/>
    <dgm:cxn modelId="{5A84CB49-8734-461B-98A8-1D07A11C1F40}" type="presParOf" srcId="{72171281-E8E4-49D5-9EA6-66FDA139F4F6}" destId="{A425A2B3-5900-43AF-BC8E-C3E6CC3F4164}" srcOrd="0" destOrd="0" presId="urn:microsoft.com/office/officeart/2005/8/layout/vList2"/>
    <dgm:cxn modelId="{249E3A65-2594-4E9C-BBC2-7771FB9A03E9}" type="presParOf" srcId="{72171281-E8E4-49D5-9EA6-66FDA139F4F6}" destId="{A4482CF8-3A3B-4017-A85B-34DC3FFA250E}" srcOrd="1" destOrd="0" presId="urn:microsoft.com/office/officeart/2005/8/layout/vList2"/>
    <dgm:cxn modelId="{E2120D4C-345D-4C81-ABC9-C52952C79AE7}" type="presParOf" srcId="{72171281-E8E4-49D5-9EA6-66FDA139F4F6}" destId="{1549B34A-C2CC-49B8-AD0D-79C13A65FEDC}" srcOrd="2" destOrd="0" presId="urn:microsoft.com/office/officeart/2005/8/layout/vList2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FC9495-E3DD-40D4-B0A8-18F7F29EB8B4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ru-RU"/>
        </a:p>
      </dgm:t>
    </dgm:pt>
    <dgm:pt modelId="{BF0FF016-3087-48B8-BFE3-A962D3DD5DFD}">
      <dgm:prSet custT="1"/>
      <dgm:spPr/>
      <dgm:t>
        <a:bodyPr/>
        <a:lstStyle/>
        <a:p>
          <a:pPr algn="just" rtl="0"/>
          <a:r>
            <a:rPr lang="ru-RU" sz="2400"/>
            <a:t>Занятия начинаются и заканчиваются в часы, установленные распорядком дня. </a:t>
          </a:r>
        </a:p>
      </dgm:t>
    </dgm:pt>
    <dgm:pt modelId="{84F4768D-282E-43B4-96CE-6CE3F2403E79}" type="parTrans" cxnId="{AD88A9F5-576C-4A0E-B36D-2E9436215021}">
      <dgm:prSet/>
      <dgm:spPr/>
      <dgm:t>
        <a:bodyPr/>
        <a:lstStyle/>
        <a:p>
          <a:pPr algn="just"/>
          <a:endParaRPr lang="ru-RU" sz="2400"/>
        </a:p>
      </dgm:t>
    </dgm:pt>
    <dgm:pt modelId="{BF1EE801-AF70-4A47-ACBE-03E090880595}" type="sibTrans" cxnId="{AD88A9F5-576C-4A0E-B36D-2E9436215021}">
      <dgm:prSet/>
      <dgm:spPr/>
      <dgm:t>
        <a:bodyPr/>
        <a:lstStyle/>
        <a:p>
          <a:pPr algn="just"/>
          <a:endParaRPr lang="ru-RU" sz="2400"/>
        </a:p>
      </dgm:t>
    </dgm:pt>
    <dgm:pt modelId="{ABD8C112-6D09-4990-8032-E2C33DCB3036}">
      <dgm:prSet custT="1"/>
      <dgm:spPr/>
      <dgm:t>
        <a:bodyPr/>
        <a:lstStyle/>
        <a:p>
          <a:pPr algn="just" rtl="0"/>
          <a:r>
            <a:rPr lang="ru-RU" sz="2400" dirty="0"/>
            <a:t>По окончании занятий и учений командиры подразделений должны лично проверить наличие и комплектность всего вооружения, военной техники и учебно-тренировочных средств, а также наличие стрелкового оружия, боеприпасов. </a:t>
          </a:r>
        </a:p>
      </dgm:t>
    </dgm:pt>
    <dgm:pt modelId="{3930D42A-192F-4BA3-B8C7-10669D3B1992}" type="parTrans" cxnId="{89152657-75FA-42FA-8EAF-AC5009503298}">
      <dgm:prSet/>
      <dgm:spPr/>
      <dgm:t>
        <a:bodyPr/>
        <a:lstStyle/>
        <a:p>
          <a:pPr algn="just"/>
          <a:endParaRPr lang="ru-RU" sz="2400"/>
        </a:p>
      </dgm:t>
    </dgm:pt>
    <dgm:pt modelId="{0D9DBDCD-8188-4178-A87C-A48AA8626243}" type="sibTrans" cxnId="{89152657-75FA-42FA-8EAF-AC5009503298}">
      <dgm:prSet/>
      <dgm:spPr/>
      <dgm:t>
        <a:bodyPr/>
        <a:lstStyle/>
        <a:p>
          <a:pPr algn="just"/>
          <a:endParaRPr lang="ru-RU" sz="2400"/>
        </a:p>
      </dgm:t>
    </dgm:pt>
    <dgm:pt modelId="{21A0FF31-F6EE-425B-8A7C-B97199EA8EA6}">
      <dgm:prSet custT="1"/>
      <dgm:spPr/>
      <dgm:t>
        <a:bodyPr/>
        <a:lstStyle/>
        <a:p>
          <a:pPr algn="just" rtl="0"/>
          <a:r>
            <a:rPr lang="ru-RU" sz="2400"/>
            <a:t>По окончании занятий и учений осуществляется уборка мест проведения занятий, чистка оружия и шанцевого инструмента, техническое обслуживание вооружения и военной техники. </a:t>
          </a:r>
        </a:p>
      </dgm:t>
    </dgm:pt>
    <dgm:pt modelId="{C60C19F9-238F-46D3-B108-0FFCDEF9F6F8}" type="parTrans" cxnId="{2E51C0B1-6B84-421D-976F-3CF2CE9E96C0}">
      <dgm:prSet/>
      <dgm:spPr/>
      <dgm:t>
        <a:bodyPr/>
        <a:lstStyle/>
        <a:p>
          <a:pPr algn="just"/>
          <a:endParaRPr lang="ru-RU" sz="2400"/>
        </a:p>
      </dgm:t>
    </dgm:pt>
    <dgm:pt modelId="{1C718E78-13FA-4DFC-999D-9539B462C129}" type="sibTrans" cxnId="{2E51C0B1-6B84-421D-976F-3CF2CE9E96C0}">
      <dgm:prSet/>
      <dgm:spPr/>
      <dgm:t>
        <a:bodyPr/>
        <a:lstStyle/>
        <a:p>
          <a:pPr algn="just"/>
          <a:endParaRPr lang="ru-RU" sz="2400"/>
        </a:p>
      </dgm:t>
    </dgm:pt>
    <dgm:pt modelId="{BB8FAAB5-4A64-40BC-9DE6-1A28DF173A03}" type="pres">
      <dgm:prSet presAssocID="{99FC9495-E3DD-40D4-B0A8-18F7F29EB8B4}" presName="linear" presStyleCnt="0">
        <dgm:presLayoutVars>
          <dgm:animLvl val="lvl"/>
          <dgm:resizeHandles val="exact"/>
        </dgm:presLayoutVars>
      </dgm:prSet>
      <dgm:spPr/>
    </dgm:pt>
    <dgm:pt modelId="{F98BA690-C8AA-498C-A647-23A47E4E5C8C}" type="pres">
      <dgm:prSet presAssocID="{BF0FF016-3087-48B8-BFE3-A962D3DD5D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CA6D7F-98A2-45E2-8719-B0C3FBA9C094}" type="pres">
      <dgm:prSet presAssocID="{BF1EE801-AF70-4A47-ACBE-03E090880595}" presName="spacer" presStyleCnt="0"/>
      <dgm:spPr/>
    </dgm:pt>
    <dgm:pt modelId="{31D6528A-EE00-4D87-B8BC-EEACC7ADD992}" type="pres">
      <dgm:prSet presAssocID="{ABD8C112-6D09-4990-8032-E2C33DCB30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17580CA-970E-4C44-A597-9B6BF2E8267E}" type="pres">
      <dgm:prSet presAssocID="{0D9DBDCD-8188-4178-A87C-A48AA8626243}" presName="spacer" presStyleCnt="0"/>
      <dgm:spPr/>
    </dgm:pt>
    <dgm:pt modelId="{ABBF66AE-2F6C-4E02-97AC-ABAD09ED47A8}" type="pres">
      <dgm:prSet presAssocID="{21A0FF31-F6EE-425B-8A7C-B97199EA8EA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6BD630-634A-411A-A082-02E0DBF38402}" type="presOf" srcId="{ABD8C112-6D09-4990-8032-E2C33DCB3036}" destId="{31D6528A-EE00-4D87-B8BC-EEACC7ADD992}" srcOrd="0" destOrd="0" presId="urn:microsoft.com/office/officeart/2005/8/layout/vList2"/>
    <dgm:cxn modelId="{89152657-75FA-42FA-8EAF-AC5009503298}" srcId="{99FC9495-E3DD-40D4-B0A8-18F7F29EB8B4}" destId="{ABD8C112-6D09-4990-8032-E2C33DCB3036}" srcOrd="1" destOrd="0" parTransId="{3930D42A-192F-4BA3-B8C7-10669D3B1992}" sibTransId="{0D9DBDCD-8188-4178-A87C-A48AA8626243}"/>
    <dgm:cxn modelId="{1ECF5E87-515D-4ED3-9678-CD8E84942661}" type="presOf" srcId="{BF0FF016-3087-48B8-BFE3-A962D3DD5DFD}" destId="{F98BA690-C8AA-498C-A647-23A47E4E5C8C}" srcOrd="0" destOrd="0" presId="urn:microsoft.com/office/officeart/2005/8/layout/vList2"/>
    <dgm:cxn modelId="{781A79A6-7753-4D91-B49C-3C8D7E3F5CF9}" type="presOf" srcId="{21A0FF31-F6EE-425B-8A7C-B97199EA8EA6}" destId="{ABBF66AE-2F6C-4E02-97AC-ABAD09ED47A8}" srcOrd="0" destOrd="0" presId="urn:microsoft.com/office/officeart/2005/8/layout/vList2"/>
    <dgm:cxn modelId="{2E51C0B1-6B84-421D-976F-3CF2CE9E96C0}" srcId="{99FC9495-E3DD-40D4-B0A8-18F7F29EB8B4}" destId="{21A0FF31-F6EE-425B-8A7C-B97199EA8EA6}" srcOrd="2" destOrd="0" parTransId="{C60C19F9-238F-46D3-B108-0FFCDEF9F6F8}" sibTransId="{1C718E78-13FA-4DFC-999D-9539B462C129}"/>
    <dgm:cxn modelId="{5D741DB3-9783-4807-923E-482DEB1C96D2}" type="presOf" srcId="{99FC9495-E3DD-40D4-B0A8-18F7F29EB8B4}" destId="{BB8FAAB5-4A64-40BC-9DE6-1A28DF173A03}" srcOrd="0" destOrd="0" presId="urn:microsoft.com/office/officeart/2005/8/layout/vList2"/>
    <dgm:cxn modelId="{AD88A9F5-576C-4A0E-B36D-2E9436215021}" srcId="{99FC9495-E3DD-40D4-B0A8-18F7F29EB8B4}" destId="{BF0FF016-3087-48B8-BFE3-A962D3DD5DFD}" srcOrd="0" destOrd="0" parTransId="{84F4768D-282E-43B4-96CE-6CE3F2403E79}" sibTransId="{BF1EE801-AF70-4A47-ACBE-03E090880595}"/>
    <dgm:cxn modelId="{06486734-3082-4D35-844B-F3A896CCF02F}" type="presParOf" srcId="{BB8FAAB5-4A64-40BC-9DE6-1A28DF173A03}" destId="{F98BA690-C8AA-498C-A647-23A47E4E5C8C}" srcOrd="0" destOrd="0" presId="urn:microsoft.com/office/officeart/2005/8/layout/vList2"/>
    <dgm:cxn modelId="{A9FCA08F-8B85-40F4-A777-E3C7E8F45EED}" type="presParOf" srcId="{BB8FAAB5-4A64-40BC-9DE6-1A28DF173A03}" destId="{2FCA6D7F-98A2-45E2-8719-B0C3FBA9C094}" srcOrd="1" destOrd="0" presId="urn:microsoft.com/office/officeart/2005/8/layout/vList2"/>
    <dgm:cxn modelId="{EF56257A-D459-401F-B626-22CE6974DF52}" type="presParOf" srcId="{BB8FAAB5-4A64-40BC-9DE6-1A28DF173A03}" destId="{31D6528A-EE00-4D87-B8BC-EEACC7ADD992}" srcOrd="2" destOrd="0" presId="urn:microsoft.com/office/officeart/2005/8/layout/vList2"/>
    <dgm:cxn modelId="{EB256D0A-4A4B-458B-AC95-9AD4CD97709D}" type="presParOf" srcId="{BB8FAAB5-4A64-40BC-9DE6-1A28DF173A03}" destId="{A17580CA-970E-4C44-A597-9B6BF2E8267E}" srcOrd="3" destOrd="0" presId="urn:microsoft.com/office/officeart/2005/8/layout/vList2"/>
    <dgm:cxn modelId="{131BF3B0-A074-4609-ACD6-D5C5F619F96B}" type="presParOf" srcId="{BB8FAAB5-4A64-40BC-9DE6-1A28DF173A03}" destId="{ABBF66AE-2F6C-4E02-97AC-ABAD09ED47A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5A2B3-5900-43AF-BC8E-C3E6CC3F4164}">
      <dsp:nvSpPr>
        <dsp:cNvPr id="0" name=""/>
        <dsp:cNvSpPr/>
      </dsp:nvSpPr>
      <dsp:spPr>
        <a:xfrm>
          <a:off x="0" y="0"/>
          <a:ext cx="8856984" cy="28807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Распорядок дня </a:t>
          </a:r>
          <a:r>
            <a:rPr lang="ru-RU" sz="2800" kern="1200" dirty="0"/>
            <a:t>воинской части определяет по времени выполнение основных мероприятий повседневной деятельности, учебы и быта личного состава подразделений и штаба воинской части. </a:t>
          </a:r>
        </a:p>
      </dsp:txBody>
      <dsp:txXfrm>
        <a:off x="140625" y="140625"/>
        <a:ext cx="8575734" cy="2599476"/>
      </dsp:txXfrm>
    </dsp:sp>
    <dsp:sp modelId="{1549B34A-C2CC-49B8-AD0D-79C13A65FEDC}">
      <dsp:nvSpPr>
        <dsp:cNvPr id="0" name=""/>
        <dsp:cNvSpPr/>
      </dsp:nvSpPr>
      <dsp:spPr>
        <a:xfrm>
          <a:off x="0" y="3377949"/>
          <a:ext cx="8856984" cy="2893612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Регламентом служебного времени</a:t>
          </a:r>
          <a:r>
            <a:rPr lang="ru-RU" sz="2800" kern="1200" dirty="0"/>
            <a:t> военнослужащих, проходящих военную службу по контракту, в дополнение к распорядку дня устанавливаются сроки и продолжительность выполнения этими военнослужащими мероприятий повседневной деятельности, вытекающих из обязанностей военной службы. </a:t>
          </a:r>
        </a:p>
      </dsp:txBody>
      <dsp:txXfrm>
        <a:off x="141254" y="3519203"/>
        <a:ext cx="8574476" cy="2611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BA690-C8AA-498C-A647-23A47E4E5C8C}">
      <dsp:nvSpPr>
        <dsp:cNvPr id="0" name=""/>
        <dsp:cNvSpPr/>
      </dsp:nvSpPr>
      <dsp:spPr>
        <a:xfrm>
          <a:off x="0" y="1878"/>
          <a:ext cx="8856984" cy="16004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Занятия начинаются и заканчиваются в часы, установленные распорядком дня. </a:t>
          </a:r>
        </a:p>
      </dsp:txBody>
      <dsp:txXfrm>
        <a:off x="78128" y="80006"/>
        <a:ext cx="8700728" cy="1444198"/>
      </dsp:txXfrm>
    </dsp:sp>
    <dsp:sp modelId="{31D6528A-EE00-4D87-B8BC-EEACC7ADD992}">
      <dsp:nvSpPr>
        <dsp:cNvPr id="0" name=""/>
        <dsp:cNvSpPr/>
      </dsp:nvSpPr>
      <dsp:spPr>
        <a:xfrm>
          <a:off x="0" y="1615818"/>
          <a:ext cx="8856984" cy="1600454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По окончании занятий и учений командиры подразделений должны лично проверить наличие и комплектность всего вооружения, военной техники и учебно-тренировочных средств, а также наличие стрелкового оружия, боеприпасов. </a:t>
          </a:r>
        </a:p>
      </dsp:txBody>
      <dsp:txXfrm>
        <a:off x="78128" y="1693946"/>
        <a:ext cx="8700728" cy="1444198"/>
      </dsp:txXfrm>
    </dsp:sp>
    <dsp:sp modelId="{ABBF66AE-2F6C-4E02-97AC-ABAD09ED47A8}">
      <dsp:nvSpPr>
        <dsp:cNvPr id="0" name=""/>
        <dsp:cNvSpPr/>
      </dsp:nvSpPr>
      <dsp:spPr>
        <a:xfrm>
          <a:off x="0" y="3229759"/>
          <a:ext cx="8856984" cy="1600454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just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По окончании занятий и учений осуществляется уборка мест проведения занятий, чистка оружия и шанцевого инструмента, техническое обслуживание вооружения и военной техники. </a:t>
          </a:r>
        </a:p>
      </dsp:txBody>
      <dsp:txXfrm>
        <a:off x="78128" y="3307887"/>
        <a:ext cx="8700728" cy="1444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C60F56D-30C0-FEB4-78D2-479F70C767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17B91E-1A1D-E316-8184-FEBB70382B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93B05378-966D-7147-982B-F653F3743F25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69DFCA-7D34-9F78-32C0-A24488CC4F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340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EADA2E4-AB92-8656-9EEC-9859A6F8D0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6513" y="9423400"/>
            <a:ext cx="294322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2FA0D52-3F5E-5A48-AB3C-ED091D40334B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049DE45-FC95-5DEC-699B-ACACCC62F4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F8014FE-03FE-3FDD-3F9C-B6F8D3FA55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EBD60705-C492-4941-91A5-781809806BAE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A12B9ECE-28FF-1FFD-9027-E01B3A80B0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176841B3-3E02-AC33-47F8-ACB3895F7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2425" cy="446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A9586A-C893-27A6-A915-C55FE44563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3400"/>
            <a:ext cx="2943225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236DD0-D348-66C4-2BC6-57DA18B5A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6513" y="9423400"/>
            <a:ext cx="2943225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E4B07B53-3181-CD4F-9C2C-F59E47DDD1F4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Образ слайда 1">
            <a:extLst>
              <a:ext uri="{FF2B5EF4-FFF2-40B4-BE49-F238E27FC236}">
                <a16:creationId xmlns:a16="http://schemas.microsoft.com/office/drawing/2014/main" id="{4D01E8E5-E1C5-0863-EEBC-41ED0083DB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Заметки 2">
            <a:extLst>
              <a:ext uri="{FF2B5EF4-FFF2-40B4-BE49-F238E27FC236}">
                <a16:creationId xmlns:a16="http://schemas.microsoft.com/office/drawing/2014/main" id="{B146B60B-F997-9E48-1BBC-152006D23E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4756" name="Номер слайда 3">
            <a:extLst>
              <a:ext uri="{FF2B5EF4-FFF2-40B4-BE49-F238E27FC236}">
                <a16:creationId xmlns:a16="http://schemas.microsoft.com/office/drawing/2014/main" id="{EE45E12F-29F9-4146-CA12-3498706AA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65C64F9-0FE4-4C4F-8717-0F2F6D15E2D4}" type="slidenum">
              <a:rPr lang="ru-RU" altLang="ru-RU">
                <a:latin typeface="Calibri" panose="020F0502020204030204" pitchFamily="34" charset="0"/>
              </a:rPr>
              <a:pPr/>
              <a:t>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Образ слайда 1">
            <a:extLst>
              <a:ext uri="{FF2B5EF4-FFF2-40B4-BE49-F238E27FC236}">
                <a16:creationId xmlns:a16="http://schemas.microsoft.com/office/drawing/2014/main" id="{97CC896B-788A-EA9E-18AE-25098240BA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Заметки 2">
            <a:extLst>
              <a:ext uri="{FF2B5EF4-FFF2-40B4-BE49-F238E27FC236}">
                <a16:creationId xmlns:a16="http://schemas.microsoft.com/office/drawing/2014/main" id="{DDE5C4B6-32A2-F372-D76A-B7B1985399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3972" name="Номер слайда 3">
            <a:extLst>
              <a:ext uri="{FF2B5EF4-FFF2-40B4-BE49-F238E27FC236}">
                <a16:creationId xmlns:a16="http://schemas.microsoft.com/office/drawing/2014/main" id="{366128E2-C75F-8EC2-BBED-0C556CA07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FF2BAD7-24D8-A549-9279-1DB7CA89EB5F}" type="slidenum">
              <a:rPr lang="ru-RU" altLang="ru-RU">
                <a:latin typeface="Calibri" panose="020F0502020204030204" pitchFamily="34" charset="0"/>
              </a:rPr>
              <a:pPr/>
              <a:t>12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Образ слайда 1">
            <a:extLst>
              <a:ext uri="{FF2B5EF4-FFF2-40B4-BE49-F238E27FC236}">
                <a16:creationId xmlns:a16="http://schemas.microsoft.com/office/drawing/2014/main" id="{D61037AD-96FC-4951-1AE1-1A1121E688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Заметки 2">
            <a:extLst>
              <a:ext uri="{FF2B5EF4-FFF2-40B4-BE49-F238E27FC236}">
                <a16:creationId xmlns:a16="http://schemas.microsoft.com/office/drawing/2014/main" id="{A020AA21-6751-39B5-096E-073C0FAC8D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4996" name="Номер слайда 3">
            <a:extLst>
              <a:ext uri="{FF2B5EF4-FFF2-40B4-BE49-F238E27FC236}">
                <a16:creationId xmlns:a16="http://schemas.microsoft.com/office/drawing/2014/main" id="{55217728-9F2D-04A0-336D-06D4FAE0F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BB093E-3D77-874F-874E-6FB4D17325B3}" type="slidenum">
              <a:rPr lang="ru-RU" altLang="ru-RU">
                <a:latin typeface="Calibri" panose="020F0502020204030204" pitchFamily="34" charset="0"/>
              </a:rPr>
              <a:pPr/>
              <a:t>13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Образ слайда 1">
            <a:extLst>
              <a:ext uri="{FF2B5EF4-FFF2-40B4-BE49-F238E27FC236}">
                <a16:creationId xmlns:a16="http://schemas.microsoft.com/office/drawing/2014/main" id="{412DA636-0AEB-0C10-9AF6-CC7D60D715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Заметки 2">
            <a:extLst>
              <a:ext uri="{FF2B5EF4-FFF2-40B4-BE49-F238E27FC236}">
                <a16:creationId xmlns:a16="http://schemas.microsoft.com/office/drawing/2014/main" id="{85811D95-AA39-0494-694D-C2C24C283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6020" name="Номер слайда 3">
            <a:extLst>
              <a:ext uri="{FF2B5EF4-FFF2-40B4-BE49-F238E27FC236}">
                <a16:creationId xmlns:a16="http://schemas.microsoft.com/office/drawing/2014/main" id="{94981B28-EBCA-32CD-8A85-B49356B4C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2EB30D-BD8D-CD40-9E3B-5F3B8632D85B}" type="slidenum">
              <a:rPr lang="ru-RU" altLang="ru-RU">
                <a:latin typeface="Calibri" panose="020F0502020204030204" pitchFamily="34" charset="0"/>
              </a:rPr>
              <a:pPr/>
              <a:t>14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Образ слайда 1">
            <a:extLst>
              <a:ext uri="{FF2B5EF4-FFF2-40B4-BE49-F238E27FC236}">
                <a16:creationId xmlns:a16="http://schemas.microsoft.com/office/drawing/2014/main" id="{90C3AB51-F8FA-31DA-F932-D9161D0F4D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Заметки 2">
            <a:extLst>
              <a:ext uri="{FF2B5EF4-FFF2-40B4-BE49-F238E27FC236}">
                <a16:creationId xmlns:a16="http://schemas.microsoft.com/office/drawing/2014/main" id="{FC6EBB0F-8649-498E-4753-D4220D1B24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7044" name="Номер слайда 3">
            <a:extLst>
              <a:ext uri="{FF2B5EF4-FFF2-40B4-BE49-F238E27FC236}">
                <a16:creationId xmlns:a16="http://schemas.microsoft.com/office/drawing/2014/main" id="{A21A033F-FA16-C534-F70E-5A39AC256D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4527DB6-993A-AF4A-831C-66878EAC1831}" type="slidenum">
              <a:rPr lang="ru-RU" altLang="ru-RU">
                <a:latin typeface="Calibri" panose="020F0502020204030204" pitchFamily="34" charset="0"/>
              </a:rPr>
              <a:pPr/>
              <a:t>15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Образ слайда 1">
            <a:extLst>
              <a:ext uri="{FF2B5EF4-FFF2-40B4-BE49-F238E27FC236}">
                <a16:creationId xmlns:a16="http://schemas.microsoft.com/office/drawing/2014/main" id="{2F74AAB8-964B-BC86-F084-B7044B1967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Заметки 2">
            <a:extLst>
              <a:ext uri="{FF2B5EF4-FFF2-40B4-BE49-F238E27FC236}">
                <a16:creationId xmlns:a16="http://schemas.microsoft.com/office/drawing/2014/main" id="{3752B299-2CD4-C8EF-A6DF-BE27E829EF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8068" name="Номер слайда 3">
            <a:extLst>
              <a:ext uri="{FF2B5EF4-FFF2-40B4-BE49-F238E27FC236}">
                <a16:creationId xmlns:a16="http://schemas.microsoft.com/office/drawing/2014/main" id="{1A19DC87-DFD2-2B5F-CB2B-A7C8122F1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FDEBCAA-47EA-AA44-B4FB-7B029570D894}" type="slidenum">
              <a:rPr lang="ru-RU" altLang="ru-RU">
                <a:latin typeface="Calibri" panose="020F0502020204030204" pitchFamily="34" charset="0"/>
              </a:rPr>
              <a:pPr/>
              <a:t>16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Образ слайда 1">
            <a:extLst>
              <a:ext uri="{FF2B5EF4-FFF2-40B4-BE49-F238E27FC236}">
                <a16:creationId xmlns:a16="http://schemas.microsoft.com/office/drawing/2014/main" id="{DA29FC94-2067-8429-C62A-263B50BBCF3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Заметки 2">
            <a:extLst>
              <a:ext uri="{FF2B5EF4-FFF2-40B4-BE49-F238E27FC236}">
                <a16:creationId xmlns:a16="http://schemas.microsoft.com/office/drawing/2014/main" id="{2DFCAB11-FA54-8E0A-CC60-7745B91402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9092" name="Номер слайда 3">
            <a:extLst>
              <a:ext uri="{FF2B5EF4-FFF2-40B4-BE49-F238E27FC236}">
                <a16:creationId xmlns:a16="http://schemas.microsoft.com/office/drawing/2014/main" id="{1AF13ED0-913E-AA97-D4AC-0D93363D4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4617346-7062-D741-96F1-21EB561A4882}" type="slidenum">
              <a:rPr lang="ru-RU" altLang="ru-RU">
                <a:latin typeface="Calibri" panose="020F0502020204030204" pitchFamily="34" charset="0"/>
              </a:rPr>
              <a:pPr/>
              <a:t>17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Образ слайда 1">
            <a:extLst>
              <a:ext uri="{FF2B5EF4-FFF2-40B4-BE49-F238E27FC236}">
                <a16:creationId xmlns:a16="http://schemas.microsoft.com/office/drawing/2014/main" id="{9826C12A-C24A-1F4C-30AB-7A55820B160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Заметки 2">
            <a:extLst>
              <a:ext uri="{FF2B5EF4-FFF2-40B4-BE49-F238E27FC236}">
                <a16:creationId xmlns:a16="http://schemas.microsoft.com/office/drawing/2014/main" id="{DB2F27AD-952D-19E8-CE7E-54ED303BB90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0116" name="Номер слайда 3">
            <a:extLst>
              <a:ext uri="{FF2B5EF4-FFF2-40B4-BE49-F238E27FC236}">
                <a16:creationId xmlns:a16="http://schemas.microsoft.com/office/drawing/2014/main" id="{7347E6F6-4EA0-2AA2-843F-AB7E4D0B0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ED6E7F2-8416-104A-8FBC-E1324278B1B7}" type="slidenum">
              <a:rPr lang="ru-RU" altLang="ru-RU">
                <a:latin typeface="Calibri" panose="020F0502020204030204" pitchFamily="34" charset="0"/>
              </a:rPr>
              <a:pPr/>
              <a:t>18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Образ слайда 1">
            <a:extLst>
              <a:ext uri="{FF2B5EF4-FFF2-40B4-BE49-F238E27FC236}">
                <a16:creationId xmlns:a16="http://schemas.microsoft.com/office/drawing/2014/main" id="{9C27AD84-6320-5522-611C-E61F962467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Заметки 2">
            <a:extLst>
              <a:ext uri="{FF2B5EF4-FFF2-40B4-BE49-F238E27FC236}">
                <a16:creationId xmlns:a16="http://schemas.microsoft.com/office/drawing/2014/main" id="{4AA1F3BF-1E87-B5F4-EFC8-501533AB8F6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1140" name="Номер слайда 3">
            <a:extLst>
              <a:ext uri="{FF2B5EF4-FFF2-40B4-BE49-F238E27FC236}">
                <a16:creationId xmlns:a16="http://schemas.microsoft.com/office/drawing/2014/main" id="{FF20A772-0BF9-29E0-4EE4-62FF57C4B5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D47AD2-0424-C742-BB74-48D0E341B2BA}" type="slidenum">
              <a:rPr lang="ru-RU" altLang="ru-RU">
                <a:latin typeface="Calibri" panose="020F0502020204030204" pitchFamily="34" charset="0"/>
              </a:rPr>
              <a:pPr/>
              <a:t>19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Образ слайда 1">
            <a:extLst>
              <a:ext uri="{FF2B5EF4-FFF2-40B4-BE49-F238E27FC236}">
                <a16:creationId xmlns:a16="http://schemas.microsoft.com/office/drawing/2014/main" id="{0AD965F0-AF62-5FD2-A894-36DA5FC8EC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Заметки 2">
            <a:extLst>
              <a:ext uri="{FF2B5EF4-FFF2-40B4-BE49-F238E27FC236}">
                <a16:creationId xmlns:a16="http://schemas.microsoft.com/office/drawing/2014/main" id="{421F9BB0-EE33-E6CC-C466-0771F5710F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2164" name="Номер слайда 3">
            <a:extLst>
              <a:ext uri="{FF2B5EF4-FFF2-40B4-BE49-F238E27FC236}">
                <a16:creationId xmlns:a16="http://schemas.microsoft.com/office/drawing/2014/main" id="{38A91673-B9CE-515F-B92C-69B719185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125B1A-334D-BA46-8A83-4CD9B2F80EB7}" type="slidenum">
              <a:rPr lang="ru-RU" altLang="ru-RU">
                <a:latin typeface="Calibri" panose="020F0502020204030204" pitchFamily="34" charset="0"/>
              </a:rPr>
              <a:pPr/>
              <a:t>20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Образ слайда 1">
            <a:extLst>
              <a:ext uri="{FF2B5EF4-FFF2-40B4-BE49-F238E27FC236}">
                <a16:creationId xmlns:a16="http://schemas.microsoft.com/office/drawing/2014/main" id="{3BE17F89-1A37-2278-0F13-19842AD4E3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Заметки 2">
            <a:extLst>
              <a:ext uri="{FF2B5EF4-FFF2-40B4-BE49-F238E27FC236}">
                <a16:creationId xmlns:a16="http://schemas.microsoft.com/office/drawing/2014/main" id="{F9BAC1AF-CBA3-971C-4279-4AA21FE3DC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3188" name="Номер слайда 3">
            <a:extLst>
              <a:ext uri="{FF2B5EF4-FFF2-40B4-BE49-F238E27FC236}">
                <a16:creationId xmlns:a16="http://schemas.microsoft.com/office/drawing/2014/main" id="{DB2A4EC2-494E-F28B-A982-70F83DE10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ABEEF4D-C151-1B46-A11E-2944C601CB1C}" type="slidenum">
              <a:rPr lang="ru-RU" altLang="ru-RU">
                <a:latin typeface="Calibri" panose="020F0502020204030204" pitchFamily="34" charset="0"/>
              </a:rPr>
              <a:pPr/>
              <a:t>21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Образ слайда 1">
            <a:extLst>
              <a:ext uri="{FF2B5EF4-FFF2-40B4-BE49-F238E27FC236}">
                <a16:creationId xmlns:a16="http://schemas.microsoft.com/office/drawing/2014/main" id="{2D263C57-D082-D6D1-8EA7-712A8EDEC0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Заметки 2">
            <a:extLst>
              <a:ext uri="{FF2B5EF4-FFF2-40B4-BE49-F238E27FC236}">
                <a16:creationId xmlns:a16="http://schemas.microsoft.com/office/drawing/2014/main" id="{AD3D698F-D4BB-5B93-B8AB-560A6789900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5780" name="Номер слайда 3">
            <a:extLst>
              <a:ext uri="{FF2B5EF4-FFF2-40B4-BE49-F238E27FC236}">
                <a16:creationId xmlns:a16="http://schemas.microsoft.com/office/drawing/2014/main" id="{68DF1668-F314-B5BE-E47A-D3515E782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8A2513-0A3E-844F-8044-C2ADF7B16F5C}" type="slidenum">
              <a:rPr lang="ru-RU" altLang="ru-RU">
                <a:latin typeface="Calibri" panose="020F0502020204030204" pitchFamily="34" charset="0"/>
              </a:rPr>
              <a:pPr/>
              <a:t>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Образ слайда 1">
            <a:extLst>
              <a:ext uri="{FF2B5EF4-FFF2-40B4-BE49-F238E27FC236}">
                <a16:creationId xmlns:a16="http://schemas.microsoft.com/office/drawing/2014/main" id="{6352D7BD-76C0-F92E-4DF9-4FAEEFD3B3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Заметки 2">
            <a:extLst>
              <a:ext uri="{FF2B5EF4-FFF2-40B4-BE49-F238E27FC236}">
                <a16:creationId xmlns:a16="http://schemas.microsoft.com/office/drawing/2014/main" id="{EAC1354E-A042-2E6A-BF65-DF697CE71F8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4212" name="Номер слайда 3">
            <a:extLst>
              <a:ext uri="{FF2B5EF4-FFF2-40B4-BE49-F238E27FC236}">
                <a16:creationId xmlns:a16="http://schemas.microsoft.com/office/drawing/2014/main" id="{650FB0B1-1667-E959-37B4-05C67312F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5C52D8F-206E-3249-9CD0-E491ABE7A208}" type="slidenum">
              <a:rPr lang="ru-RU" altLang="ru-RU">
                <a:latin typeface="Calibri" panose="020F0502020204030204" pitchFamily="34" charset="0"/>
              </a:rPr>
              <a:pPr/>
              <a:t>22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>
            <a:extLst>
              <a:ext uri="{FF2B5EF4-FFF2-40B4-BE49-F238E27FC236}">
                <a16:creationId xmlns:a16="http://schemas.microsoft.com/office/drawing/2014/main" id="{5534AC21-6186-D735-038D-5EC00E19D1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>
            <a:extLst>
              <a:ext uri="{FF2B5EF4-FFF2-40B4-BE49-F238E27FC236}">
                <a16:creationId xmlns:a16="http://schemas.microsoft.com/office/drawing/2014/main" id="{5BDCBF2B-DB94-E316-C62E-1BD88A574F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5236" name="Номер слайда 3">
            <a:extLst>
              <a:ext uri="{FF2B5EF4-FFF2-40B4-BE49-F238E27FC236}">
                <a16:creationId xmlns:a16="http://schemas.microsoft.com/office/drawing/2014/main" id="{159A6A04-A01E-D557-7899-DF7D378BA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A871BA-6527-334C-AADC-C079B8416F42}" type="slidenum">
              <a:rPr lang="ru-RU" altLang="ru-RU">
                <a:solidFill>
                  <a:srgbClr val="000000"/>
                </a:solidFill>
              </a:rPr>
              <a:pPr/>
              <a:t>25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Образ слайда 1">
            <a:extLst>
              <a:ext uri="{FF2B5EF4-FFF2-40B4-BE49-F238E27FC236}">
                <a16:creationId xmlns:a16="http://schemas.microsoft.com/office/drawing/2014/main" id="{A0F15A09-72BD-2187-9322-51CC3D9BB8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Заметки 2">
            <a:extLst>
              <a:ext uri="{FF2B5EF4-FFF2-40B4-BE49-F238E27FC236}">
                <a16:creationId xmlns:a16="http://schemas.microsoft.com/office/drawing/2014/main" id="{635F10D6-9441-9384-4495-999DCD3782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96260" name="Номер слайда 3">
            <a:extLst>
              <a:ext uri="{FF2B5EF4-FFF2-40B4-BE49-F238E27FC236}">
                <a16:creationId xmlns:a16="http://schemas.microsoft.com/office/drawing/2014/main" id="{319E4B70-E15A-62FA-F503-BAA5EFAC7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5A7F68-4711-D144-80E5-108DD8A1DD1C}" type="slidenum">
              <a:rPr lang="ru-RU" altLang="ru-RU">
                <a:latin typeface="Calibri" panose="020F0502020204030204" pitchFamily="34" charset="0"/>
              </a:rPr>
              <a:pPr/>
              <a:t>26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Образ слайда 1">
            <a:extLst>
              <a:ext uri="{FF2B5EF4-FFF2-40B4-BE49-F238E27FC236}">
                <a16:creationId xmlns:a16="http://schemas.microsoft.com/office/drawing/2014/main" id="{ABC3BB0D-CDC2-AEC3-E28A-11AAEA3182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Заметки 2">
            <a:extLst>
              <a:ext uri="{FF2B5EF4-FFF2-40B4-BE49-F238E27FC236}">
                <a16:creationId xmlns:a16="http://schemas.microsoft.com/office/drawing/2014/main" id="{FF428473-2AF6-EA77-1522-3C6D8BA7DC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7284" name="Номер слайда 3">
            <a:extLst>
              <a:ext uri="{FF2B5EF4-FFF2-40B4-BE49-F238E27FC236}">
                <a16:creationId xmlns:a16="http://schemas.microsoft.com/office/drawing/2014/main" id="{8775A05B-CD01-C632-88BD-8B3B711A9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4DAD7B3-9EDB-2C48-A4B7-6E71263B2E00}" type="slidenum">
              <a:rPr lang="ru-RU" altLang="ru-RU">
                <a:solidFill>
                  <a:srgbClr val="000000"/>
                </a:solidFill>
              </a:rPr>
              <a:pPr/>
              <a:t>28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>
            <a:extLst>
              <a:ext uri="{FF2B5EF4-FFF2-40B4-BE49-F238E27FC236}">
                <a16:creationId xmlns:a16="http://schemas.microsoft.com/office/drawing/2014/main" id="{D8139EB1-EF74-8C3E-7E71-F98AB7FF71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Заметки 2">
            <a:extLst>
              <a:ext uri="{FF2B5EF4-FFF2-40B4-BE49-F238E27FC236}">
                <a16:creationId xmlns:a16="http://schemas.microsoft.com/office/drawing/2014/main" id="{C2650C81-14C7-A98D-D2F6-66D381BC298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8308" name="Номер слайда 3">
            <a:extLst>
              <a:ext uri="{FF2B5EF4-FFF2-40B4-BE49-F238E27FC236}">
                <a16:creationId xmlns:a16="http://schemas.microsoft.com/office/drawing/2014/main" id="{C3B3E60D-42CE-3A74-D8E2-9FF92E841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6F1CDA4-2279-6946-969B-081B204B7ED4}" type="slidenum">
              <a:rPr lang="ru-RU" altLang="ru-RU">
                <a:solidFill>
                  <a:srgbClr val="000000"/>
                </a:solidFill>
              </a:rPr>
              <a:pPr/>
              <a:t>29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Образ слайда 1">
            <a:extLst>
              <a:ext uri="{FF2B5EF4-FFF2-40B4-BE49-F238E27FC236}">
                <a16:creationId xmlns:a16="http://schemas.microsoft.com/office/drawing/2014/main" id="{E74BF994-E600-B021-0071-AFFDD4ECAC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Заметки 2">
            <a:extLst>
              <a:ext uri="{FF2B5EF4-FFF2-40B4-BE49-F238E27FC236}">
                <a16:creationId xmlns:a16="http://schemas.microsoft.com/office/drawing/2014/main" id="{3B9B015F-09BD-C60E-F4FD-31968163EC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9332" name="Номер слайда 3">
            <a:extLst>
              <a:ext uri="{FF2B5EF4-FFF2-40B4-BE49-F238E27FC236}">
                <a16:creationId xmlns:a16="http://schemas.microsoft.com/office/drawing/2014/main" id="{F7E94AA7-526D-E005-38F6-BA3407FA2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8E6F0E0-5097-AE41-9B4C-D06FA1F77E8E}" type="slidenum">
              <a:rPr lang="ru-RU" altLang="ru-RU">
                <a:solidFill>
                  <a:srgbClr val="000000"/>
                </a:solidFill>
              </a:rPr>
              <a:pPr/>
              <a:t>30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Образ слайда 1">
            <a:extLst>
              <a:ext uri="{FF2B5EF4-FFF2-40B4-BE49-F238E27FC236}">
                <a16:creationId xmlns:a16="http://schemas.microsoft.com/office/drawing/2014/main" id="{F0C4B376-5ED4-FF01-0CC6-B0CDD1D44F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Заметки 2">
            <a:extLst>
              <a:ext uri="{FF2B5EF4-FFF2-40B4-BE49-F238E27FC236}">
                <a16:creationId xmlns:a16="http://schemas.microsoft.com/office/drawing/2014/main" id="{1454DE2E-5D34-865F-17E3-C967A39673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0356" name="Номер слайда 3">
            <a:extLst>
              <a:ext uri="{FF2B5EF4-FFF2-40B4-BE49-F238E27FC236}">
                <a16:creationId xmlns:a16="http://schemas.microsoft.com/office/drawing/2014/main" id="{7D0C3E8F-A486-136C-2ECB-69BA0E918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B72467-0480-B540-9E7E-6DB33D8FB017}" type="slidenum">
              <a:rPr lang="ru-RU" altLang="ru-RU">
                <a:solidFill>
                  <a:srgbClr val="000000"/>
                </a:solidFill>
              </a:rPr>
              <a:pPr/>
              <a:t>31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Образ слайда 1">
            <a:extLst>
              <a:ext uri="{FF2B5EF4-FFF2-40B4-BE49-F238E27FC236}">
                <a16:creationId xmlns:a16="http://schemas.microsoft.com/office/drawing/2014/main" id="{3370ABCC-0BDA-3DD2-3A0A-964FADD4C2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Заметки 2">
            <a:extLst>
              <a:ext uri="{FF2B5EF4-FFF2-40B4-BE49-F238E27FC236}">
                <a16:creationId xmlns:a16="http://schemas.microsoft.com/office/drawing/2014/main" id="{B13A8B02-198A-FE9A-C5CC-034E6B4F53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1380" name="Номер слайда 3">
            <a:extLst>
              <a:ext uri="{FF2B5EF4-FFF2-40B4-BE49-F238E27FC236}">
                <a16:creationId xmlns:a16="http://schemas.microsoft.com/office/drawing/2014/main" id="{4517A1EA-8D35-A6D3-9C17-C40390DF10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081D88B-2525-DD4B-974D-CD21446163E2}" type="slidenum">
              <a:rPr lang="ru-RU" altLang="ru-RU">
                <a:solidFill>
                  <a:srgbClr val="000000"/>
                </a:solidFill>
              </a:rPr>
              <a:pPr/>
              <a:t>32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Образ слайда 1">
            <a:extLst>
              <a:ext uri="{FF2B5EF4-FFF2-40B4-BE49-F238E27FC236}">
                <a16:creationId xmlns:a16="http://schemas.microsoft.com/office/drawing/2014/main" id="{9F6EB60C-592F-52A4-88D9-EA955F2832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Заметки 2">
            <a:extLst>
              <a:ext uri="{FF2B5EF4-FFF2-40B4-BE49-F238E27FC236}">
                <a16:creationId xmlns:a16="http://schemas.microsoft.com/office/drawing/2014/main" id="{4F3D1592-F59B-40A2-48AC-B5BFB4AEC2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2404" name="Номер слайда 3">
            <a:extLst>
              <a:ext uri="{FF2B5EF4-FFF2-40B4-BE49-F238E27FC236}">
                <a16:creationId xmlns:a16="http://schemas.microsoft.com/office/drawing/2014/main" id="{C65748D0-4087-3C4F-D1BA-1CAC0F08E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1D3741-30BE-7849-A80C-4C53EA170A66}" type="slidenum">
              <a:rPr lang="ru-RU" altLang="ru-RU">
                <a:solidFill>
                  <a:srgbClr val="000000"/>
                </a:solidFill>
              </a:rPr>
              <a:pPr/>
              <a:t>33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>
            <a:extLst>
              <a:ext uri="{FF2B5EF4-FFF2-40B4-BE49-F238E27FC236}">
                <a16:creationId xmlns:a16="http://schemas.microsoft.com/office/drawing/2014/main" id="{A563F77D-3159-3EC0-455B-3823BDBBA53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>
            <a:extLst>
              <a:ext uri="{FF2B5EF4-FFF2-40B4-BE49-F238E27FC236}">
                <a16:creationId xmlns:a16="http://schemas.microsoft.com/office/drawing/2014/main" id="{AA5B0610-09D6-0FC5-1B1A-3B7E4BF468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3428" name="Номер слайда 3">
            <a:extLst>
              <a:ext uri="{FF2B5EF4-FFF2-40B4-BE49-F238E27FC236}">
                <a16:creationId xmlns:a16="http://schemas.microsoft.com/office/drawing/2014/main" id="{81B3D031-4F5F-CDF7-28C8-DB46FD2C1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BFE200-4E0C-F040-B498-A9476375201D}" type="slidenum">
              <a:rPr lang="ru-RU" altLang="ru-RU">
                <a:solidFill>
                  <a:srgbClr val="000000"/>
                </a:solidFill>
              </a:rPr>
              <a:pPr/>
              <a:t>34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Образ слайда 1">
            <a:extLst>
              <a:ext uri="{FF2B5EF4-FFF2-40B4-BE49-F238E27FC236}">
                <a16:creationId xmlns:a16="http://schemas.microsoft.com/office/drawing/2014/main" id="{F76C234A-C37D-2189-3137-6BCA5FAD1F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Заметки 2">
            <a:extLst>
              <a:ext uri="{FF2B5EF4-FFF2-40B4-BE49-F238E27FC236}">
                <a16:creationId xmlns:a16="http://schemas.microsoft.com/office/drawing/2014/main" id="{E5BF6C6D-EF3B-A37F-A2C9-DCD7BB7E44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6804" name="Номер слайда 3">
            <a:extLst>
              <a:ext uri="{FF2B5EF4-FFF2-40B4-BE49-F238E27FC236}">
                <a16:creationId xmlns:a16="http://schemas.microsoft.com/office/drawing/2014/main" id="{E92E1E2E-14F7-D526-5D85-6FCCDD5D2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B28260-4071-5945-AF50-8002FF2C69F0}" type="slidenum">
              <a:rPr lang="ru-RU" altLang="ru-RU">
                <a:latin typeface="Calibri" panose="020F0502020204030204" pitchFamily="34" charset="0"/>
              </a:rPr>
              <a:pPr/>
              <a:t>5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Образ слайда 1">
            <a:extLst>
              <a:ext uri="{FF2B5EF4-FFF2-40B4-BE49-F238E27FC236}">
                <a16:creationId xmlns:a16="http://schemas.microsoft.com/office/drawing/2014/main" id="{D6CD5397-C72E-BE7E-93EC-EAC8C732B9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Заметки 2">
            <a:extLst>
              <a:ext uri="{FF2B5EF4-FFF2-40B4-BE49-F238E27FC236}">
                <a16:creationId xmlns:a16="http://schemas.microsoft.com/office/drawing/2014/main" id="{9C9BBD83-0709-D9AC-A51F-C2FC366972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4452" name="Номер слайда 3">
            <a:extLst>
              <a:ext uri="{FF2B5EF4-FFF2-40B4-BE49-F238E27FC236}">
                <a16:creationId xmlns:a16="http://schemas.microsoft.com/office/drawing/2014/main" id="{163343C9-A813-C5E0-6A52-DF023D0CE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E2AF591-32BD-F345-B084-5B0DD975B04A}" type="slidenum">
              <a:rPr lang="ru-RU" altLang="ru-RU">
                <a:solidFill>
                  <a:srgbClr val="000000"/>
                </a:solidFill>
              </a:rPr>
              <a:pPr/>
              <a:t>35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>
            <a:extLst>
              <a:ext uri="{FF2B5EF4-FFF2-40B4-BE49-F238E27FC236}">
                <a16:creationId xmlns:a16="http://schemas.microsoft.com/office/drawing/2014/main" id="{3DD1DF4D-D523-7F7B-7D60-B316EEA851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Заметки 2">
            <a:extLst>
              <a:ext uri="{FF2B5EF4-FFF2-40B4-BE49-F238E27FC236}">
                <a16:creationId xmlns:a16="http://schemas.microsoft.com/office/drawing/2014/main" id="{4CE68884-31CD-75F2-3CDD-57721CD623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5476" name="Номер слайда 3">
            <a:extLst>
              <a:ext uri="{FF2B5EF4-FFF2-40B4-BE49-F238E27FC236}">
                <a16:creationId xmlns:a16="http://schemas.microsoft.com/office/drawing/2014/main" id="{3D4090E2-2609-30B9-E21D-2D7455813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38AAFE-4B20-974B-B9A9-70140668D703}" type="slidenum">
              <a:rPr lang="ru-RU" altLang="ru-RU">
                <a:solidFill>
                  <a:srgbClr val="000000"/>
                </a:solidFill>
              </a:rPr>
              <a:pPr/>
              <a:t>36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раз слайда 1">
            <a:extLst>
              <a:ext uri="{FF2B5EF4-FFF2-40B4-BE49-F238E27FC236}">
                <a16:creationId xmlns:a16="http://schemas.microsoft.com/office/drawing/2014/main" id="{79C89E6C-3D7C-F89D-5B22-9542E7D53C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Заметки 2">
            <a:extLst>
              <a:ext uri="{FF2B5EF4-FFF2-40B4-BE49-F238E27FC236}">
                <a16:creationId xmlns:a16="http://schemas.microsoft.com/office/drawing/2014/main" id="{5B4D5B68-9877-94AE-E7B8-8BC63E0034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6500" name="Номер слайда 3">
            <a:extLst>
              <a:ext uri="{FF2B5EF4-FFF2-40B4-BE49-F238E27FC236}">
                <a16:creationId xmlns:a16="http://schemas.microsoft.com/office/drawing/2014/main" id="{BCAABDF2-0D01-3386-2510-33B1506B9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97BF024-34D8-0D47-A786-2FDBE406248B}" type="slidenum">
              <a:rPr lang="ru-RU" altLang="ru-RU">
                <a:solidFill>
                  <a:srgbClr val="000000"/>
                </a:solidFill>
              </a:rPr>
              <a:pPr/>
              <a:t>37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Образ слайда 1">
            <a:extLst>
              <a:ext uri="{FF2B5EF4-FFF2-40B4-BE49-F238E27FC236}">
                <a16:creationId xmlns:a16="http://schemas.microsoft.com/office/drawing/2014/main" id="{68744DB5-8026-C68D-88C7-3E191E762A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Заметки 2">
            <a:extLst>
              <a:ext uri="{FF2B5EF4-FFF2-40B4-BE49-F238E27FC236}">
                <a16:creationId xmlns:a16="http://schemas.microsoft.com/office/drawing/2014/main" id="{03A80D6E-22CA-7647-A206-CBE08CFD9E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7524" name="Номер слайда 3">
            <a:extLst>
              <a:ext uri="{FF2B5EF4-FFF2-40B4-BE49-F238E27FC236}">
                <a16:creationId xmlns:a16="http://schemas.microsoft.com/office/drawing/2014/main" id="{42D2EF05-050A-0EC1-70FC-5D964E1F2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E3C0F72-A03B-7E4C-A38F-FDEE8A37685C}" type="slidenum">
              <a:rPr lang="ru-RU" altLang="ru-RU">
                <a:solidFill>
                  <a:srgbClr val="000000"/>
                </a:solidFill>
              </a:rPr>
              <a:pPr/>
              <a:t>38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Образ слайда 1">
            <a:extLst>
              <a:ext uri="{FF2B5EF4-FFF2-40B4-BE49-F238E27FC236}">
                <a16:creationId xmlns:a16="http://schemas.microsoft.com/office/drawing/2014/main" id="{8010519F-6245-DFD6-240D-AC67FB547F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Заметки 2">
            <a:extLst>
              <a:ext uri="{FF2B5EF4-FFF2-40B4-BE49-F238E27FC236}">
                <a16:creationId xmlns:a16="http://schemas.microsoft.com/office/drawing/2014/main" id="{3D221E00-B206-602D-AA19-4C881DB545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108548" name="Номер слайда 3">
            <a:extLst>
              <a:ext uri="{FF2B5EF4-FFF2-40B4-BE49-F238E27FC236}">
                <a16:creationId xmlns:a16="http://schemas.microsoft.com/office/drawing/2014/main" id="{7CB01589-2C11-6CAF-0EF8-3786F0684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1D20407-5C3A-E74A-A925-4865C171794D}" type="slidenum">
              <a:rPr lang="ru-RU" altLang="ru-RU">
                <a:solidFill>
                  <a:srgbClr val="000000"/>
                </a:solidFill>
              </a:rPr>
              <a:pPr/>
              <a:t>39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Образ слайда 1">
            <a:extLst>
              <a:ext uri="{FF2B5EF4-FFF2-40B4-BE49-F238E27FC236}">
                <a16:creationId xmlns:a16="http://schemas.microsoft.com/office/drawing/2014/main" id="{2FE3D304-5EEB-0A0F-122B-DD2FE92381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Заметки 2">
            <a:extLst>
              <a:ext uri="{FF2B5EF4-FFF2-40B4-BE49-F238E27FC236}">
                <a16:creationId xmlns:a16="http://schemas.microsoft.com/office/drawing/2014/main" id="{EB8E5127-4A7F-0739-43F7-6F5D157138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7828" name="Номер слайда 3">
            <a:extLst>
              <a:ext uri="{FF2B5EF4-FFF2-40B4-BE49-F238E27FC236}">
                <a16:creationId xmlns:a16="http://schemas.microsoft.com/office/drawing/2014/main" id="{0CA46D12-EF3B-CECF-AF9B-5C1578673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0D7D22-697E-3344-B0F2-90399C718C2C}" type="slidenum">
              <a:rPr lang="ru-RU" altLang="ru-RU">
                <a:latin typeface="Calibri" panose="020F0502020204030204" pitchFamily="34" charset="0"/>
              </a:rPr>
              <a:pPr/>
              <a:t>40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5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Образ слайда 1">
            <a:extLst>
              <a:ext uri="{FF2B5EF4-FFF2-40B4-BE49-F238E27FC236}">
                <a16:creationId xmlns:a16="http://schemas.microsoft.com/office/drawing/2014/main" id="{2FE3D304-5EEB-0A0F-122B-DD2FE92381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Заметки 2">
            <a:extLst>
              <a:ext uri="{FF2B5EF4-FFF2-40B4-BE49-F238E27FC236}">
                <a16:creationId xmlns:a16="http://schemas.microsoft.com/office/drawing/2014/main" id="{EB8E5127-4A7F-0739-43F7-6F5D157138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7828" name="Номер слайда 3">
            <a:extLst>
              <a:ext uri="{FF2B5EF4-FFF2-40B4-BE49-F238E27FC236}">
                <a16:creationId xmlns:a16="http://schemas.microsoft.com/office/drawing/2014/main" id="{0CA46D12-EF3B-CECF-AF9B-5C1578673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0D7D22-697E-3344-B0F2-90399C718C2C}" type="slidenum">
              <a:rPr lang="ru-RU" altLang="ru-RU">
                <a:latin typeface="Calibri" panose="020F0502020204030204" pitchFamily="34" charset="0"/>
              </a:rPr>
              <a:pPr/>
              <a:t>6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Образ слайда 1">
            <a:extLst>
              <a:ext uri="{FF2B5EF4-FFF2-40B4-BE49-F238E27FC236}">
                <a16:creationId xmlns:a16="http://schemas.microsoft.com/office/drawing/2014/main" id="{36A84D41-B372-93B1-5E29-305141F1DE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Заметки 2">
            <a:extLst>
              <a:ext uri="{FF2B5EF4-FFF2-40B4-BE49-F238E27FC236}">
                <a16:creationId xmlns:a16="http://schemas.microsoft.com/office/drawing/2014/main" id="{0BD7452B-0654-E825-384B-7CED409D14C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8852" name="Номер слайда 3">
            <a:extLst>
              <a:ext uri="{FF2B5EF4-FFF2-40B4-BE49-F238E27FC236}">
                <a16:creationId xmlns:a16="http://schemas.microsoft.com/office/drawing/2014/main" id="{7AEDE677-8B74-CB45-A75C-40D2AE6AF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1AE103-1EC5-DC4A-BE91-96FEF3438BD8}" type="slidenum">
              <a:rPr lang="ru-RU" altLang="ru-RU">
                <a:latin typeface="Calibri" panose="020F0502020204030204" pitchFamily="34" charset="0"/>
              </a:rPr>
              <a:pPr/>
              <a:t>7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Образ слайда 1">
            <a:extLst>
              <a:ext uri="{FF2B5EF4-FFF2-40B4-BE49-F238E27FC236}">
                <a16:creationId xmlns:a16="http://schemas.microsoft.com/office/drawing/2014/main" id="{7FFB4F6A-4566-8153-793F-E1E592C3F0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Заметки 2">
            <a:extLst>
              <a:ext uri="{FF2B5EF4-FFF2-40B4-BE49-F238E27FC236}">
                <a16:creationId xmlns:a16="http://schemas.microsoft.com/office/drawing/2014/main" id="{17A4A4FC-0963-BE38-3D31-1E19E15B9D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9876" name="Номер слайда 3">
            <a:extLst>
              <a:ext uri="{FF2B5EF4-FFF2-40B4-BE49-F238E27FC236}">
                <a16:creationId xmlns:a16="http://schemas.microsoft.com/office/drawing/2014/main" id="{DBDB4796-54AB-D829-26BE-56C92CEC2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91F96A-E965-DF49-8B09-C853D83A3799}" type="slidenum">
              <a:rPr lang="ru-RU" altLang="ru-RU">
                <a:latin typeface="Calibri" panose="020F0502020204030204" pitchFamily="34" charset="0"/>
              </a:rPr>
              <a:pPr/>
              <a:t>8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Образ слайда 1">
            <a:extLst>
              <a:ext uri="{FF2B5EF4-FFF2-40B4-BE49-F238E27FC236}">
                <a16:creationId xmlns:a16="http://schemas.microsoft.com/office/drawing/2014/main" id="{8FAEC627-F6AB-7378-471C-4686D90327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Заметки 2">
            <a:extLst>
              <a:ext uri="{FF2B5EF4-FFF2-40B4-BE49-F238E27FC236}">
                <a16:creationId xmlns:a16="http://schemas.microsoft.com/office/drawing/2014/main" id="{391735F5-8523-2A7E-6F6F-21F6497BBB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0900" name="Номер слайда 3">
            <a:extLst>
              <a:ext uri="{FF2B5EF4-FFF2-40B4-BE49-F238E27FC236}">
                <a16:creationId xmlns:a16="http://schemas.microsoft.com/office/drawing/2014/main" id="{268C6AF6-4BBC-EF0F-A4AD-6BADBBCA6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AD086A9-764E-B744-86D4-1C9F98FB3A7D}" type="slidenum">
              <a:rPr lang="ru-RU" altLang="ru-RU">
                <a:latin typeface="Calibri" panose="020F0502020204030204" pitchFamily="34" charset="0"/>
              </a:rPr>
              <a:pPr/>
              <a:t>9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Образ слайда 1">
            <a:extLst>
              <a:ext uri="{FF2B5EF4-FFF2-40B4-BE49-F238E27FC236}">
                <a16:creationId xmlns:a16="http://schemas.microsoft.com/office/drawing/2014/main" id="{C1BB8CB7-9F27-790C-7F01-F8624232FF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Заметки 2">
            <a:extLst>
              <a:ext uri="{FF2B5EF4-FFF2-40B4-BE49-F238E27FC236}">
                <a16:creationId xmlns:a16="http://schemas.microsoft.com/office/drawing/2014/main" id="{2A1B6D93-4E91-5A1B-A499-1869DEF42D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1924" name="Номер слайда 3">
            <a:extLst>
              <a:ext uri="{FF2B5EF4-FFF2-40B4-BE49-F238E27FC236}">
                <a16:creationId xmlns:a16="http://schemas.microsoft.com/office/drawing/2014/main" id="{BFCF0481-6EA6-FF19-7B47-6B26C4B898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6FB9490-8DE1-684D-9861-1ED2800172C4}" type="slidenum">
              <a:rPr lang="ru-RU" altLang="ru-RU">
                <a:latin typeface="Calibri" panose="020F0502020204030204" pitchFamily="34" charset="0"/>
              </a:rPr>
              <a:pPr/>
              <a:t>10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Образ слайда 1">
            <a:extLst>
              <a:ext uri="{FF2B5EF4-FFF2-40B4-BE49-F238E27FC236}">
                <a16:creationId xmlns:a16="http://schemas.microsoft.com/office/drawing/2014/main" id="{F1BE7820-917F-9DB9-D265-9196676259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Заметки 2">
            <a:extLst>
              <a:ext uri="{FF2B5EF4-FFF2-40B4-BE49-F238E27FC236}">
                <a16:creationId xmlns:a16="http://schemas.microsoft.com/office/drawing/2014/main" id="{1A757F4A-C144-F1F5-86B8-112FAE45D9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82948" name="Номер слайда 3">
            <a:extLst>
              <a:ext uri="{FF2B5EF4-FFF2-40B4-BE49-F238E27FC236}">
                <a16:creationId xmlns:a16="http://schemas.microsoft.com/office/drawing/2014/main" id="{3322D2C0-8A82-CB82-C9B8-74B60F6E4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C7BC56-6214-D746-AD10-D92C0469B00B}" type="slidenum">
              <a:rPr lang="ru-RU" altLang="ru-RU">
                <a:latin typeface="Calibri" panose="020F0502020204030204" pitchFamily="34" charset="0"/>
              </a:rPr>
              <a:pPr/>
              <a:t>11</a:t>
            </a:fld>
            <a:endParaRPr lang="ru-RU" altLang="ru-R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8CCCE97-77A0-8E6C-9BA2-BEBBA670BA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51640-24F7-604F-8B9B-89699E811273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C3C268-8E07-6497-F7D7-6336B4B1D8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C5A58E-F7AB-226B-C0B8-DFC705B0D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F56280-8865-7343-9ECE-C85ACE3050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520027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BA324A-BEFF-E9EC-F363-CF55896757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D5376E-8820-F344-A9EE-B5481C9FB713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8FE9AA-191B-CDF5-AAE8-EB8CA6E4214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BF429A-71B9-C741-366C-90645F85EF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4520D9-D207-0749-BBCD-EFBA1D4AB3B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88142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598137-5E65-5048-ED08-4F8A677BD7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814DC-BF6D-E04C-9DF7-73ADCCF10BC1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76E3C5-502D-9F85-A2CA-F02AF6CB8F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D68AB8-A693-9ADB-BA33-800153C3088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97AC16-6829-3A47-BF74-04C663B20F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0502342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3A58DB98-8E39-7C14-E2BF-8570EC9BEA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AD08F00F-CE67-C3A5-9E1B-40154C2FA7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3946BE46-23A2-EA53-DD05-7738FD0701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4760D1EC-6903-9544-A239-93BCC11F2DA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7165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D85406-E7A8-481D-5266-806D9DE7DBC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3" name="Rectangle 3" descr="Stationery">
              <a:extLst>
                <a:ext uri="{FF2B5EF4-FFF2-40B4-BE49-F238E27FC236}">
                  <a16:creationId xmlns:a16="http://schemas.microsoft.com/office/drawing/2014/main" id="{E8AC85E7-AB76-F936-B4E7-22CCEA3DBE9B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36" y="150"/>
              <a:ext cx="5253" cy="4026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10000"/>
                </a:spcBef>
                <a:defRPr/>
              </a:pPr>
              <a:endParaRPr kumimoji="1" lang="ru-RU" altLang="ru-RU" sz="2400">
                <a:solidFill>
                  <a:srgbClr val="996633"/>
                </a:solidFill>
              </a:endParaRPr>
            </a:p>
          </p:txBody>
        </p:sp>
        <p:pic>
          <p:nvPicPr>
            <p:cNvPr id="4" name="Picture 4" descr="A:\minispir.GIF">
              <a:extLst>
                <a:ext uri="{FF2B5EF4-FFF2-40B4-BE49-F238E27FC236}">
                  <a16:creationId xmlns:a16="http://schemas.microsoft.com/office/drawing/2014/main" id="{90780815-E302-0EAF-C1C7-06B59E7D4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62025" y="1925638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647825" y="3738563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4F5E58-D534-496F-0E2B-678F4B106E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62025" y="6100763"/>
            <a:ext cx="1905000" cy="457200"/>
          </a:xfrm>
        </p:spPr>
        <p:txBody>
          <a:bodyPr/>
          <a:lstStyle>
            <a:lvl1pPr eaLnBrk="1" hangingPunct="1">
              <a:defRPr>
                <a:solidFill>
                  <a:srgbClr val="A08366"/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C1BD3A1-B4B9-3F49-5E5B-E8EB5AF951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00425" y="6100763"/>
            <a:ext cx="2895600" cy="457200"/>
          </a:xfrm>
        </p:spPr>
        <p:txBody>
          <a:bodyPr/>
          <a:lstStyle>
            <a:lvl1pPr eaLnBrk="1" hangingPunct="1">
              <a:defRPr>
                <a:solidFill>
                  <a:srgbClr val="A08366"/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BF229AB-F585-8FE3-427E-BDD8AFF660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6100763"/>
            <a:ext cx="1905000" cy="457200"/>
          </a:xfrm>
        </p:spPr>
        <p:txBody>
          <a:bodyPr/>
          <a:lstStyle>
            <a:lvl1pPr eaLnBrk="1" hangingPunct="1">
              <a:defRPr/>
            </a:lvl1pPr>
          </a:lstStyle>
          <a:p>
            <a:fld id="{D124DBF1-07F4-4B47-9735-D17D08EA772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7268553"/>
      </p:ext>
    </p:extLst>
  </p:cSld>
  <p:clrMapOvr>
    <a:masterClrMapping/>
  </p:clrMapOvr>
  <p:transition spd="med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9CA00-96C9-C41A-BC2D-834038E0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400D9-3BCE-35AC-4450-C185F273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336425-FB70-F580-DB71-B771E5E2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48F130BB-7845-EF4B-A1F2-C5D557929C4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7517817"/>
      </p:ext>
    </p:extLst>
  </p:cSld>
  <p:clrMapOvr>
    <a:masterClrMapping/>
  </p:clrMapOvr>
  <p:transition spd="med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AB8DC9-7EB3-4530-18D7-6C435123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DED872-E41B-EE86-D110-F3807C80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082439-86F1-6395-2AF8-0685B963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EFBAE164-0FBE-E24B-8BC2-FEAD49A1B36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94473228"/>
      </p:ext>
    </p:extLst>
  </p:cSld>
  <p:clrMapOvr>
    <a:masterClrMapping/>
  </p:clrMapOvr>
  <p:transition spd="med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906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E47304-7FB5-9EC5-AED8-BAEF8F672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CA724D-3568-5380-11E5-34E80FC6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513C3E-619F-9418-32F3-2B975F79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4E66D7F4-C71D-D24B-B4B0-58A48FE8C89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68510371"/>
      </p:ext>
    </p:extLst>
  </p:cSld>
  <p:clrMapOvr>
    <a:masterClrMapping/>
  </p:clrMapOvr>
  <p:transition spd="med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B1365A1-2EF7-687E-D72E-A63ABD47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1C9E47-E160-C3EB-E978-D1281DA0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884AF2-9862-4EBC-B709-328A35D3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20B2F8B-CA38-5A40-95DB-4351DBDCBDB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14100368"/>
      </p:ext>
    </p:extLst>
  </p:cSld>
  <p:clrMapOvr>
    <a:masterClrMapping/>
  </p:clrMapOvr>
  <p:transition spd="med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B18E70-4172-0CB0-EF28-1C892FA5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DB4B72D-1B55-98B5-9F29-8BA25A4F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E2969C-C092-1790-E543-16A40B30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73DCBE8-F6FB-6641-942C-1229C48C42B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01249235"/>
      </p:ext>
    </p:extLst>
  </p:cSld>
  <p:clrMapOvr>
    <a:masterClrMapping/>
  </p:clrMapOvr>
  <p:transition spd="med"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15A2F25-5988-ACCC-6E20-948BC0B23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45A93A-FED6-100D-0EC9-82134808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4F0368-A2F5-72ED-21D6-7D2D8AFC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96E82428-FA24-0C4A-85A2-D5BF7BB86AB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03178311"/>
      </p:ext>
    </p:extLst>
  </p:cSld>
  <p:clrMapOvr>
    <a:masterClrMapping/>
  </p:clrMapOvr>
  <p:transition spd="med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9B44C54-8F31-5AC8-3F60-812585C1CDD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3F3404-7376-C64D-B472-F0887BCA1C9E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EA80E6-95A3-7DEE-6A23-EDE2ADF06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CFFC1F9-4220-0AAA-F998-CC9E43907A8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91E9D7-DC6C-B648-939B-05A20B6FCFE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979066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7933B3-6E8B-FD0D-F1A6-77F60E66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877728-785C-0EB1-1DEF-2A7D78D8B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C5D839-410A-C996-D79A-C44A1FD9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0D458154-7185-A44F-8A56-8830CF9C42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0216466"/>
      </p:ext>
    </p:extLst>
  </p:cSld>
  <p:clrMapOvr>
    <a:masterClrMapping/>
  </p:clrMapOvr>
  <p:transition spd="med"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20AC2A-EE82-377E-5E0C-AD17CFD3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E2B93A-FC12-3237-CFAB-84843FC91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BE7709-1F10-F6CB-A54C-319E6BB1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7E38AE3-077A-3749-92BD-94636A76FD4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09937086"/>
      </p:ext>
    </p:extLst>
  </p:cSld>
  <p:clrMapOvr>
    <a:masterClrMapping/>
  </p:clrMapOvr>
  <p:transition spd="med"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AEE030-18F9-719C-D3AB-4AD33D81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2EF97D-BAA4-5098-5A37-CA6A929B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64E350-237D-10DC-11C0-E471A1E8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41D7B5AD-61F8-914E-8D55-4D950B924F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1734791"/>
      </p:ext>
    </p:extLst>
  </p:cSld>
  <p:clrMapOvr>
    <a:masterClrMapping/>
  </p:clrMapOvr>
  <p:transition spd="med"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19900" y="4572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90600" y="4572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A18B2D-ECBA-4323-784D-A04EB839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59C879-32CD-36A1-264C-A2F43C70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1DDD60-BEF2-EE14-C37B-CA65EDFB6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1ED3C48E-D64F-D948-9B24-8FCAE072BE0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39215314"/>
      </p:ext>
    </p:extLst>
  </p:cSld>
  <p:clrMapOvr>
    <a:masterClrMapping/>
  </p:clrMapOvr>
  <p:transition spd="med"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pPr lvl="0"/>
            <a:r>
              <a:rPr lang="ru-RU" noProof="0"/>
              <a:t>Вставка таблицы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F8BEA7-DA1E-EAC2-A688-42D66125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46C568-4A84-BD14-33EB-8D69FD6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7FDBE-71C1-2446-0CEF-84BE8F18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2ADA1782-3C21-2243-A9E3-994B1418C76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65317496"/>
      </p:ext>
    </p:extLst>
  </p:cSld>
  <p:clrMapOvr>
    <a:masterClrMapping/>
  </p:clrMapOvr>
  <p:transition spd="med"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AD3166-55D9-F8DE-1C6B-F8166F36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73112-EC84-6C44-BFFB-103673E3A904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B4FA18-5CE0-50D2-CC9B-F75D6AD5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4E23EC-2469-95CC-8729-334567B5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AFE63-46EC-4F49-86E9-235237915B3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620996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7E756A-EC96-835A-D138-673BFA3B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952CDF-DE44-CA45-BB54-B0FAB6036415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B288B-B9D7-94CA-B806-DD9CA94A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F937EB-268E-F235-0E42-80C44AAE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00B5E-F51A-5E49-85CE-17DFAC0D64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0028463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0291B9-31B7-8AA9-7133-9C599854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5C3D5-B33A-2349-B1DB-DA6C19B1D17B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DA5463-EFE2-F3DC-4BB6-636B2D47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154BFF-A7B8-EE4E-0125-0FF64994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AAB454-3FF0-AB4D-B607-C446A3812F1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34182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005F608-1850-5CF5-3863-0BBB08E9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A0154-17B8-0844-B5D2-05CC8D677E9B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DB1DC41-1742-3478-AF2B-192F3FB98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63848B6-DB31-550C-DD80-04B401C1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41CA1A-60DC-D144-A02C-587EAF2955C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9578348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3FC45668-B8DF-F3AD-98BA-631EAE89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1A4AA-6A29-8847-BED7-E779C4C7A6AE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0CC99BC7-761B-BD63-E37B-6D8B2AC4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B932F2A0-EBFE-1351-1ED6-A5129BC8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AD9C0C-35EF-704A-ADDD-8E59C17FCF4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828368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0CB06AB-3491-1A4D-CBD0-56D8287751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52E4A-6390-FE43-B86F-4B3A04549561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D63ABF1-1448-2EDF-E4D8-CE81C599E3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086E58-CF45-8615-DFCA-6FDF2CD65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CD808D-676C-1B42-B40F-0FA42035457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56508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63221BBA-80FD-D1E5-1DC4-AA2D95E6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92E20A-76D1-EE45-A9D0-A3A984A35FF3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C060A94A-69FA-ED8A-4044-1537B54A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EF8150F-ED6E-CD1E-391B-89128617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038F2-7764-5549-BA87-727E3704D97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1323760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2EBE5FB8-5889-C0CE-88F0-06CFD16E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86C83-9656-3143-AC94-CE2F19BB2D05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08D32CE6-2B69-B5AA-99E1-DE38600D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87E28DC-419A-72F7-C135-84F2F712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6AD13-7C4E-7D42-8FB0-DFAC3C362CE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1705418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A87151E-F6FD-9480-7EDF-B2C095A6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9BD55-FBC2-3A44-BC2B-B5B588C0ADE6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38B5145E-8CDD-9D5B-254D-72E7B0BD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ED94881-7A16-62DB-B7E5-F8DE327C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86D424-02B6-6D48-A13B-0071EC26AEA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626634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665BD0F-AA8A-7E02-835B-1A7DEC36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F58373-47FD-4B4A-853F-970590E8EB51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E9E37C4-6D9A-E3FB-93D8-23A6A88F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7173FFD-40EB-DA27-B80E-9C3CA37E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A9E570-0DBF-704F-BC73-1BBA843A50C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451577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EF717-B1E9-39B0-853A-B1AC46B30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15C30-BD65-C84C-83EC-6F74C98CED4C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1C5DB0-D685-3A51-2E35-33E31B83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404D30-BC88-59C4-7988-243ECE6C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6E86DA-0306-CB4C-974F-73D870E962F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66236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A5125E-C3BE-9D15-5FB3-172700F9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099A0-CC8B-514C-9392-5E21F21AA804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C73059-0F0E-0278-25E5-E6A0B979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6747BF-85DF-E772-4411-956E8189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E0E3A3-1F9C-CB48-A61C-0AE5CE8CAA2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477232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595650-C32D-4D82-1047-62F3175EC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58E74-4566-B944-6343-94B626E4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754A51-7396-1B7F-4511-CC7F7FB7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33EAD-B11C-B34E-95D2-A2376AB91E6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12936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919009-0D61-457A-BFCD-D4436E9F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4186D6-937F-3F36-0A4C-619F6372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0F1973-3E4E-CFE0-5230-BB0BFE238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DEE4F4-D84F-4443-BE1B-B283BF44410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6552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E338FF-DEB0-C635-D218-577FDD1C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2D13A2-17C6-E162-9F56-43150B56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D70FB6-E011-137E-7ECB-C5B28563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358A2-3158-3A49-85A4-F865EBDA3AD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5087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9E19927-7224-2A8A-BAA5-21ABF26D5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02668073-352A-41AA-0FC5-AF0C0D8A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13E174A-71A2-2905-737D-AAE88684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10925-ED33-6A40-BEA7-3DA6101781E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336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EE862E-0C84-71BE-179B-3A61F207E9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9FDF9-540B-EC41-8965-607D2D4A49DD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B862B3-A184-738A-1B15-1CE3259700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35FE97-B509-DF37-39B3-B1121D5A4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A8D55-11EB-AE4F-9FE6-5E7491AFB1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990318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3C082FDA-BC44-1081-F7CE-916DCA68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3066D82B-1810-C182-531E-BC85EC1A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3C956279-0BC5-219F-1D98-92885DC9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4937B0-3D8A-E142-8BBF-5E9A7EDB151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399537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3E585691-1DB7-3FEF-7722-33AF3055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8811869C-AD65-C0AB-D0A0-475DD0B3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6296C064-B316-095A-5B87-53C8456C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634A9-6C07-7743-B8B2-8E28BC4DA7C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0775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0DAECB2A-EB40-F2EE-8DB8-8D657D48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B34F3845-F137-51CD-9A3B-697BF419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CD8D71B-5498-5998-AF19-3BBBF811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C28A6C-A38A-D34C-8647-AE9A389A9F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4238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719D5C3B-6D32-BE54-2DD4-CF7275B8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E744205-4208-0659-C0C8-71D7CC1E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AAD33FA-C313-96A5-B5B9-741DC74B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8B30E4-6B40-434F-885A-55677F71236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43402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67ED6D59-FF3C-42BC-A03E-92AFE87E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3AFFE4C-DF8D-44B3-1FDD-C12695922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01D1A1F-054E-35BC-B2A1-12C6404F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78DD63-FFD3-EC44-AE5C-07E47E5B9F7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96692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C5A4E3-46CF-6FED-E051-4E6D4E6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A81EE3-9D0F-5921-316C-5C0BAEEA6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343892-A2CC-264C-8C4E-717C2F3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BDD83-121F-2B48-954E-E2314633580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55398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618DBC-B1E0-4FA7-1883-C621E521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07226F-0FE0-7FB8-452E-341B88111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07D2B-3780-C00C-91BD-9FD2D544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564941-0E3C-E74A-B5E8-339B67F75DE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56420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9E58F-AF26-D34D-4746-FE1812F0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A69E87-8A81-A224-57DD-A30979AE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AD659-1151-2024-7237-C083E0D6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84BCD6-5FFC-AB4F-BD1B-9796E4E5513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79689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51F323-D0A3-F9E3-F803-7277904F8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2EEB78-9720-38AF-6CC5-D2D579F1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CA68D4-ED21-6A76-7A3F-E8DC55138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96731-EEA5-4745-A0D3-69E0553DBBF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37818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09B38-4F2C-7E05-5156-B204DDDC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F98B86-A91C-1935-733D-A9AC036E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4284C9-97A5-A858-7B58-8946E7AF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7D3A22-2D23-0044-A541-0ECCD2187B0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236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10E953-838D-AC62-18B2-804116FDE2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60632-CDDD-3B45-A721-DA7D2F8EC75A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69C426C-C51E-494D-CA83-5B378357C4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6FD7711-0E88-4642-47D0-4445D41BA9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C67C50-701E-D343-845F-F1C620EDC51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900161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60B5302-723F-D32A-A17A-33D2AD7E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435876FC-5EF4-8EED-1B50-33430EB6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1C0C174D-ABC3-C89A-F4B7-EC7428A0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C5252-6988-0E43-9F8E-0B03BAAA506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02607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498AAE6B-AF6B-8DEC-020F-E334E148F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D926E608-B4DE-5771-D54C-41919EE8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EAF370C7-07B5-7A11-ED09-34FF8FF1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833A52-7B69-B34D-B54A-08816506DF0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46735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6985BE64-1EAC-DB6F-09DF-E911C0793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2FA4D41F-8ABC-B9F5-D379-104833B4D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F7F8646-24F1-6E70-3F1B-43F93FA5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A45CEE-95B4-E644-BA8D-3B8553F262C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578515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96E24763-8514-DA1D-0A32-C046195A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E61842B1-0FF9-34BB-2B94-6D291F1A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B81B3B6-AC2F-B2D0-62CE-3B58D6A1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50736E-9293-A24E-9346-B9CAB810163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489628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1C6DE28F-A7D4-4C52-691B-5E37E7C2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F6D56298-ED9D-2E0E-7E39-314EF547A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AEF7100-5105-2C24-3240-B89CBFA8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95557A-B9A9-624B-B639-1132D1E10A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86090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A3503F19-FFB4-55F2-3FDE-3DD2ACBE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BB2742E4-400B-4BE2-A39C-C2B11CE03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68E43F4-4B3C-FA24-088D-1967E831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3A72E3-58AB-244B-8D86-5151A51A93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528322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D6B7F6-ED61-D6DF-AC40-127C5319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0ED856-D297-BF90-8AA1-87DB80ED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51E432-49ED-9D40-4108-83942815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CFEE77-D725-DA4F-914D-262272EC111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250670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A887F1-38CD-E4D9-7A8C-D20D91B06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ACD40-B32A-92A3-3661-BBBD7D7E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4285FA-7ABC-8FB1-DBF6-8F046C3E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B2F9EB-B49E-3E4B-BC76-709DEB08863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848298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CABDB7-FD5D-498C-F4B3-7838FA8A7A83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3" name="Rectangle 3" descr="Stationery">
              <a:extLst>
                <a:ext uri="{FF2B5EF4-FFF2-40B4-BE49-F238E27FC236}">
                  <a16:creationId xmlns:a16="http://schemas.microsoft.com/office/drawing/2014/main" id="{B77D4E01-3A54-5FEB-6FF7-10AB81477F3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36" y="150"/>
              <a:ext cx="5253" cy="4026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10000"/>
                </a:spcBef>
                <a:defRPr/>
              </a:pPr>
              <a:endParaRPr kumimoji="1" lang="ru-RU" altLang="ru-RU">
                <a:solidFill>
                  <a:srgbClr val="996633"/>
                </a:solidFill>
              </a:endParaRPr>
            </a:p>
          </p:txBody>
        </p:sp>
        <p:pic>
          <p:nvPicPr>
            <p:cNvPr id="4" name="Picture 4" descr="A:\minispir.GIF">
              <a:extLst>
                <a:ext uri="{FF2B5EF4-FFF2-40B4-BE49-F238E27FC236}">
                  <a16:creationId xmlns:a16="http://schemas.microsoft.com/office/drawing/2014/main" id="{E6788D86-1693-FE00-5056-FF31E33231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962025" y="1925638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ru-RU" noProof="0"/>
              <a:t>Щелчок правит образец заголовка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647825" y="3738563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noProof="0"/>
              <a:t>Щелчок правит образец подзаголовка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157BC3F-ADA7-866D-A3E0-F304114582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62025" y="6100763"/>
            <a:ext cx="1905000" cy="457200"/>
          </a:xfrm>
        </p:spPr>
        <p:txBody>
          <a:bodyPr/>
          <a:lstStyle>
            <a:lvl1pPr eaLnBrk="1" hangingPunct="1">
              <a:defRPr>
                <a:solidFill>
                  <a:srgbClr val="A08366"/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C43ADD5-BF27-2548-1C1A-C3EBAD7B87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00425" y="6100763"/>
            <a:ext cx="2895600" cy="457200"/>
          </a:xfrm>
        </p:spPr>
        <p:txBody>
          <a:bodyPr/>
          <a:lstStyle>
            <a:lvl1pPr eaLnBrk="1" hangingPunct="1">
              <a:defRPr>
                <a:solidFill>
                  <a:srgbClr val="A08366"/>
                </a:solidFill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11289E92-D800-FCCE-0913-CC6B977417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29425" y="6100763"/>
            <a:ext cx="1905000" cy="457200"/>
          </a:xfrm>
        </p:spPr>
        <p:txBody>
          <a:bodyPr/>
          <a:lstStyle>
            <a:lvl1pPr eaLnBrk="1" hangingPunct="1">
              <a:defRPr/>
            </a:lvl1pPr>
          </a:lstStyle>
          <a:p>
            <a:fld id="{39493A27-EB42-6743-A8EC-64FC5B423A5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09262147"/>
      </p:ext>
    </p:extLst>
  </p:cSld>
  <p:clrMapOvr>
    <a:masterClrMapping/>
  </p:clrMapOvr>
  <p:transition spd="med">
    <p:dissolv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572D34-35F3-E5C2-CCC1-2F4E53620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31712-02BC-3EB2-FF93-51E77CE3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89846C-2809-5B50-5E08-A20E045B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E97A523F-C995-2F4A-9292-74FF6034A75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3750471"/>
      </p:ext>
    </p:extLst>
  </p:cSld>
  <p:clrMapOvr>
    <a:masterClrMapping/>
  </p:clrMapOvr>
  <p:transition spd="med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631DAF5-C3EB-FDBF-470C-B7B94C51B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B6539B-CA3E-5047-B9F7-F1F1B4A2D39B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79D5538-11AD-A6AB-8A63-21E693B001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0BDB4F4-5003-5665-9F02-5886AA35B4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B3B8EB-12BF-3F43-A383-63788D17F1F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508589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3F3483-4341-9F92-ACA2-5D36F44B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963544-A882-7BF4-3ACC-58D57FFD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D4C161-9765-EE7B-178E-BD5B647E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73BCE593-E958-1243-A63F-6D17ABFCEDB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5538080"/>
      </p:ext>
    </p:extLst>
  </p:cSld>
  <p:clrMapOvr>
    <a:masterClrMapping/>
  </p:clrMapOvr>
  <p:transition spd="med">
    <p:dissolv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90600" y="1828800"/>
            <a:ext cx="3810000" cy="4114800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53000" y="1828800"/>
            <a:ext cx="3810000" cy="4114800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2C8257-895A-9EE5-4C7A-62E5C356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FE5EA2-6650-E063-C105-0BA3329AC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0B5783-FEAE-973C-E0BB-A9C91682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92E93A45-BC18-064E-AEF7-DAC0AB7DA9A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1027839"/>
      </p:ext>
    </p:extLst>
  </p:cSld>
  <p:clrMapOvr>
    <a:masterClrMapping/>
  </p:clrMapOvr>
  <p:transition spd="med">
    <p:dissolv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026D80-FE79-329D-DC0C-D9D99CFE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8AC9EC-DACA-EC96-B48F-41090CC5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F3FC1A-2C4D-AACD-E8F5-8BBFFDC8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B94072E-A21F-C247-887E-F4C7272EA7F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28044529"/>
      </p:ext>
    </p:extLst>
  </p:cSld>
  <p:clrMapOvr>
    <a:masterClrMapping/>
  </p:clrMapOvr>
  <p:transition spd="med">
    <p:dissolv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767576-1A1C-0988-8C38-B3C6EBE5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414188-D975-7647-A620-E66F9ECB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F9E5A7-68F5-716C-AFD3-DCD81665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969614B0-41CC-DB44-9B05-C5C0379C72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14160"/>
      </p:ext>
    </p:extLst>
  </p:cSld>
  <p:clrMapOvr>
    <a:masterClrMapping/>
  </p:clrMapOvr>
  <p:transition spd="med">
    <p:dissolv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EB3ACC-F0EE-4C2D-505F-7A3AE4D9D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44333D-C5AC-3E10-6740-937F22B1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45627-02BF-B33D-EFEC-C21CF507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9A94A14C-4570-2D4A-97C6-8BBE3C5C1BC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6240534"/>
      </p:ext>
    </p:extLst>
  </p:cSld>
  <p:clrMapOvr>
    <a:masterClrMapping/>
  </p:clrMapOvr>
  <p:transition spd="med">
    <p:dissolv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A01ECB-F479-BC1A-CD80-EC3404D1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2CC93C-050F-3550-507A-64571490C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95FCA3-E2F3-6A1A-B4CA-FF6B3E22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EE7F492C-F93F-894A-8899-0DF42118BDE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1643744"/>
      </p:ext>
    </p:extLst>
  </p:cSld>
  <p:clrMapOvr>
    <a:masterClrMapping/>
  </p:clrMapOvr>
  <p:transition spd="med">
    <p:dissolv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2AD4B9-75F0-2DCC-E551-B5A05AEC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C5F9E8-4ED4-CE13-1309-750D5EE6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83A7AD-6ECD-EFCF-2A43-9C1FB205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6B549941-259F-9348-9478-8D71C1C22B2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9440605"/>
      </p:ext>
    </p:extLst>
  </p:cSld>
  <p:clrMapOvr>
    <a:masterClrMapping/>
  </p:clrMapOvr>
  <p:transition spd="med">
    <p:dissolv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FDD323-4D31-F84F-8357-628337E7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0306B8-12BA-2CE3-DE6C-8745D092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058BC5-D759-242E-06E1-BA040BED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771CEC2D-8EE9-E14F-936B-0FB4C057BFA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56751011"/>
      </p:ext>
    </p:extLst>
  </p:cSld>
  <p:clrMapOvr>
    <a:masterClrMapping/>
  </p:clrMapOvr>
  <p:transition spd="med">
    <p:dissolv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19900" y="457200"/>
            <a:ext cx="1943100" cy="5486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90600" y="457200"/>
            <a:ext cx="5676900" cy="5486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FC0627-31F4-E301-47A7-2FAFA5DA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E97ABB-59F4-4620-34F0-5B2F05E5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0D9881-07EA-30C2-AE84-42599B89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3D107F46-8363-CA46-A0E6-C99D6311BAB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7229108"/>
      </p:ext>
    </p:extLst>
  </p:cSld>
  <p:clrMapOvr>
    <a:masterClrMapping/>
  </p:clrMapOvr>
  <p:transition spd="med">
    <p:dissolv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0" y="457200"/>
            <a:ext cx="77724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990600" y="1828800"/>
            <a:ext cx="7772400" cy="4114800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DB999-C207-4DD8-E8AC-887A76AF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067B31-84F3-47A9-0EA5-D16F78CB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99FB74-4AF0-EFF1-2F78-287BAB17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F98EB6A-DEA6-8846-A852-E6FF6C41AB4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8045571"/>
      </p:ext>
    </p:extLst>
  </p:cSld>
  <p:clrMapOvr>
    <a:masterClrMapping/>
  </p:clrMapOvr>
  <p:transition spd="med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955B289-273B-DDBF-1362-AF312083D6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D631B5-6934-1146-8DE2-54419B7202A8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818B1CB-A3E1-AC9A-0F9F-8E9E4CE615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7EC3F07-CB00-0026-2BB4-7751D3B103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322CB8-7FA5-7A47-A531-A8A493349E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40055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DE2D98-08EA-10F8-50F8-660A30B554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6563A-15EC-BE42-B934-FAF9B938A4CE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ADD82-DDBA-20D9-0C9B-D16E19A2D9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DFA71-9181-8E5F-43EE-90DC9C41B3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C612B-0B9A-084F-B89F-E2945BB4D98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43888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6C7AC-17B0-8D8D-9137-9A457BD77F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32941-2A01-2D4D-9E7B-A2732B66568D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5F15A-1AFC-CF02-0ACB-E03D25EDB7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618F5-A24B-28B9-D023-D5D2184BA6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8F2F30-A9FD-5645-B6F6-8D06A0F0C3A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8209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A174E71-8B65-CFFE-FD5D-313858AC73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1021C13-A5D4-B6D5-6AC9-1DE14EC07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89444" name="Rectangle 4">
            <a:extLst>
              <a:ext uri="{FF2B5EF4-FFF2-40B4-BE49-F238E27FC236}">
                <a16:creationId xmlns:a16="http://schemas.microsoft.com/office/drawing/2014/main" id="{C5201039-AAC2-4859-A69E-0583C715C6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827C39E-34FE-234D-978D-7840261B3F86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189445" name="Rectangle 5">
            <a:extLst>
              <a:ext uri="{FF2B5EF4-FFF2-40B4-BE49-F238E27FC236}">
                <a16:creationId xmlns:a16="http://schemas.microsoft.com/office/drawing/2014/main" id="{80FDDC57-9FBB-0D0E-827C-4E3F8BE2F04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9446" name="Rectangle 6">
            <a:extLst>
              <a:ext uri="{FF2B5EF4-FFF2-40B4-BE49-F238E27FC236}">
                <a16:creationId xmlns:a16="http://schemas.microsoft.com/office/drawing/2014/main" id="{0F8AC64E-EB71-CB85-8729-C56B14FE719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D1E0B080-34F0-794F-BF90-570BFC3B1A77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78" r:id="rId1"/>
    <p:sldLayoutId id="2147485379" r:id="rId2"/>
    <p:sldLayoutId id="2147485380" r:id="rId3"/>
    <p:sldLayoutId id="2147485381" r:id="rId4"/>
    <p:sldLayoutId id="2147485382" r:id="rId5"/>
    <p:sldLayoutId id="2147485383" r:id="rId6"/>
    <p:sldLayoutId id="2147485384" r:id="rId7"/>
    <p:sldLayoutId id="2147485385" r:id="rId8"/>
    <p:sldLayoutId id="2147485386" r:id="rId9"/>
    <p:sldLayoutId id="2147485387" r:id="rId10"/>
    <p:sldLayoutId id="2147485388" r:id="rId11"/>
    <p:sldLayoutId id="2147485422" r:id="rId12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8C73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>
            <a:extLst>
              <a:ext uri="{FF2B5EF4-FFF2-40B4-BE49-F238E27FC236}">
                <a16:creationId xmlns:a16="http://schemas.microsoft.com/office/drawing/2014/main" id="{13F9945E-BB18-3A8B-6FF8-B2D003E1D29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2056" name="Rectangle 3">
              <a:extLst>
                <a:ext uri="{FF2B5EF4-FFF2-40B4-BE49-F238E27FC236}">
                  <a16:creationId xmlns:a16="http://schemas.microsoft.com/office/drawing/2014/main" id="{16DCE8F2-3355-50BF-4A4B-B7554E0391BB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36" y="150"/>
              <a:ext cx="5253" cy="4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10000"/>
                </a:spcBef>
                <a:defRPr/>
              </a:pPr>
              <a:endParaRPr kumimoji="1" lang="ru-RU" altLang="ru-RU" sz="2400">
                <a:solidFill>
                  <a:srgbClr val="996633"/>
                </a:solidFill>
              </a:endParaRPr>
            </a:p>
          </p:txBody>
        </p:sp>
        <p:pic>
          <p:nvPicPr>
            <p:cNvPr id="2057" name="Picture 4" descr="A:\minispir.GIF">
              <a:extLst>
                <a:ext uri="{FF2B5EF4-FFF2-40B4-BE49-F238E27FC236}">
                  <a16:creationId xmlns:a16="http://schemas.microsoft.com/office/drawing/2014/main" id="{17235873-CD03-2FF3-A6C8-E517A6AA0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8" name="Line 5">
              <a:extLst>
                <a:ext uri="{FF2B5EF4-FFF2-40B4-BE49-F238E27FC236}">
                  <a16:creationId xmlns:a16="http://schemas.microsoft.com/office/drawing/2014/main" id="{9B31C35B-54F3-F848-176A-4A089F38109D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640" y="1008"/>
              <a:ext cx="488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51" name="Rectangle 6">
            <a:extLst>
              <a:ext uri="{FF2B5EF4-FFF2-40B4-BE49-F238E27FC236}">
                <a16:creationId xmlns:a16="http://schemas.microsoft.com/office/drawing/2014/main" id="{AD74E636-22E5-682D-2D35-7C707980E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Щелчок правит образец заголовка</a:t>
            </a:r>
          </a:p>
        </p:txBody>
      </p:sp>
      <p:sp>
        <p:nvSpPr>
          <p:cNvPr id="2052" name="Rectangle 7">
            <a:extLst>
              <a:ext uri="{FF2B5EF4-FFF2-40B4-BE49-F238E27FC236}">
                <a16:creationId xmlns:a16="http://schemas.microsoft.com/office/drawing/2014/main" id="{328AB5A9-1F2E-6491-1707-A5E052D2A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Щелчок правит 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0968" name="Rectangle 8">
            <a:extLst>
              <a:ext uri="{FF2B5EF4-FFF2-40B4-BE49-F238E27FC236}">
                <a16:creationId xmlns:a16="http://schemas.microsoft.com/office/drawing/2014/main" id="{ECA0DCFC-E271-4407-433D-382BC54C1D5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50000"/>
              </a:spcBef>
              <a:defRPr kumimoji="0" sz="1400">
                <a:solidFill>
                  <a:srgbClr val="A08366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69" name="Rectangle 9">
            <a:extLst>
              <a:ext uri="{FF2B5EF4-FFF2-40B4-BE49-F238E27FC236}">
                <a16:creationId xmlns:a16="http://schemas.microsoft.com/office/drawing/2014/main" id="{EBE1B7CF-2A28-4752-3324-FDB227CBE5F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096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50000"/>
              </a:spcBef>
              <a:defRPr kumimoji="0" sz="1400">
                <a:solidFill>
                  <a:srgbClr val="A08366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70" name="Rectangle 10">
            <a:extLst>
              <a:ext uri="{FF2B5EF4-FFF2-40B4-BE49-F238E27FC236}">
                <a16:creationId xmlns:a16="http://schemas.microsoft.com/office/drawing/2014/main" id="{F52B4546-8910-78E4-68A1-4AB247579F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A08366"/>
                </a:solidFill>
                <a:latin typeface="Times New Roman" panose="02020603050405020304" pitchFamily="18" charset="0"/>
              </a:defRPr>
            </a:lvl1pPr>
          </a:lstStyle>
          <a:p>
            <a:fld id="{6F2BA39B-783C-F049-BCD4-49B305F1AF7B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425" r:id="rId3"/>
    <p:sldLayoutId id="2147485426" r:id="rId4"/>
    <p:sldLayoutId id="2147485427" r:id="rId5"/>
    <p:sldLayoutId id="2147485428" r:id="rId6"/>
    <p:sldLayoutId id="2147485429" r:id="rId7"/>
    <p:sldLayoutId id="2147485430" r:id="rId8"/>
    <p:sldLayoutId id="2147485431" r:id="rId9"/>
    <p:sldLayoutId id="2147485432" r:id="rId10"/>
    <p:sldLayoutId id="2147485433" r:id="rId11"/>
    <p:sldLayoutId id="2147485434" r:id="rId12"/>
  </p:sldLayoutIdLst>
  <p:transition spd="med"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-5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Monotype Sorts" pitchFamily="2" charset="2"/>
        <a:buChar char="4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>
            <a:extLst>
              <a:ext uri="{FF2B5EF4-FFF2-40B4-BE49-F238E27FC236}">
                <a16:creationId xmlns:a16="http://schemas.microsoft.com/office/drawing/2014/main" id="{F1E1D8CD-8B96-7E81-950E-3858E32DE2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3075" name="Текст 2">
            <a:extLst>
              <a:ext uri="{FF2B5EF4-FFF2-40B4-BE49-F238E27FC236}">
                <a16:creationId xmlns:a16="http://schemas.microsoft.com/office/drawing/2014/main" id="{B53184C0-2FC3-9C40-C55B-69A26B01EA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F01429-C085-3D14-F660-51EF230EC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1D0A5BF-7642-A740-AC06-6B6134EB4258}" type="datetime1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7117-918F-3EB5-2AE8-7FBDC5FC8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5C6CB6-CB48-A8AD-D857-37D4ABB4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23C5E6DA-8BC5-1747-861C-644F5367B8C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9" r:id="rId1"/>
    <p:sldLayoutId id="2147485390" r:id="rId2"/>
    <p:sldLayoutId id="2147485391" r:id="rId3"/>
    <p:sldLayoutId id="2147485392" r:id="rId4"/>
    <p:sldLayoutId id="2147485393" r:id="rId5"/>
    <p:sldLayoutId id="2147485394" r:id="rId6"/>
    <p:sldLayoutId id="2147485395" r:id="rId7"/>
    <p:sldLayoutId id="2147485396" r:id="rId8"/>
    <p:sldLayoutId id="2147485397" r:id="rId9"/>
    <p:sldLayoutId id="2147485398" r:id="rId10"/>
    <p:sldLayoutId id="2147485399" r:id="rId11"/>
  </p:sldLayoutIdLst>
  <p:transition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>
            <a:extLst>
              <a:ext uri="{FF2B5EF4-FFF2-40B4-BE49-F238E27FC236}">
                <a16:creationId xmlns:a16="http://schemas.microsoft.com/office/drawing/2014/main" id="{6A3FE102-F214-D797-A4D4-AC1404DC10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4099" name="Текст 2">
            <a:extLst>
              <a:ext uri="{FF2B5EF4-FFF2-40B4-BE49-F238E27FC236}">
                <a16:creationId xmlns:a16="http://schemas.microsoft.com/office/drawing/2014/main" id="{FF4C0004-74C5-6ED8-2231-B775246335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7303C-FD57-E483-9478-C43544ADC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D42CD0F-EFBD-493E-8354-7B3988ED7063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D40AC2-4B89-50A0-9E4A-484D5C71E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78F597-3E99-C8C9-8894-CA0FFFB11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ACAB2F9-A73E-F04C-8212-69AE84BE11C3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401" r:id="rId2"/>
    <p:sldLayoutId id="2147485402" r:id="rId3"/>
    <p:sldLayoutId id="2147485403" r:id="rId4"/>
    <p:sldLayoutId id="2147485404" r:id="rId5"/>
    <p:sldLayoutId id="2147485405" r:id="rId6"/>
    <p:sldLayoutId id="2147485406" r:id="rId7"/>
    <p:sldLayoutId id="2147485407" r:id="rId8"/>
    <p:sldLayoutId id="2147485408" r:id="rId9"/>
    <p:sldLayoutId id="2147485409" r:id="rId10"/>
    <p:sldLayoutId id="214748541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>
            <a:extLst>
              <a:ext uri="{FF2B5EF4-FFF2-40B4-BE49-F238E27FC236}">
                <a16:creationId xmlns:a16="http://schemas.microsoft.com/office/drawing/2014/main" id="{712B9F00-8DF0-DB0C-7C91-FA7DEFEDD0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5123" name="Текст 2">
            <a:extLst>
              <a:ext uri="{FF2B5EF4-FFF2-40B4-BE49-F238E27FC236}">
                <a16:creationId xmlns:a16="http://schemas.microsoft.com/office/drawing/2014/main" id="{C9F2F33D-550D-28CC-0186-5161C29C88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0622AD-3218-34AB-9BE0-5C315A27A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9FBCD11-9D9A-4A2B-81DA-0D1D9F90432F}" type="datetimeFigureOut">
              <a:rPr lang="ru-RU"/>
              <a:pPr>
                <a:defRPr/>
              </a:pPr>
              <a:t>12.07.2024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8024FD-95C3-7FED-F828-7CDD80567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21D0F1-129A-AFDE-037B-37430E487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EB0C96-1BC3-E542-9264-991189D73A48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412" r:id="rId2"/>
    <p:sldLayoutId id="2147485413" r:id="rId3"/>
    <p:sldLayoutId id="2147485414" r:id="rId4"/>
    <p:sldLayoutId id="2147485415" r:id="rId5"/>
    <p:sldLayoutId id="2147485416" r:id="rId6"/>
    <p:sldLayoutId id="2147485417" r:id="rId7"/>
    <p:sldLayoutId id="2147485418" r:id="rId8"/>
    <p:sldLayoutId id="2147485419" r:id="rId9"/>
    <p:sldLayoutId id="2147485420" r:id="rId10"/>
    <p:sldLayoutId id="21474854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rgbClr val="8C73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>
            <a:extLst>
              <a:ext uri="{FF2B5EF4-FFF2-40B4-BE49-F238E27FC236}">
                <a16:creationId xmlns:a16="http://schemas.microsoft.com/office/drawing/2014/main" id="{7E065930-98ED-9184-2963-2709A4E8577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872538" cy="6858000"/>
            <a:chOff x="0" y="0"/>
            <a:chExt cx="5589" cy="4320"/>
          </a:xfrm>
        </p:grpSpPr>
        <p:sp>
          <p:nvSpPr>
            <p:cNvPr id="2056" name="Rectangle 3">
              <a:extLst>
                <a:ext uri="{FF2B5EF4-FFF2-40B4-BE49-F238E27FC236}">
                  <a16:creationId xmlns:a16="http://schemas.microsoft.com/office/drawing/2014/main" id="{2130D448-B3BF-2430-D0A6-CFAEF1A763A4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336" y="150"/>
              <a:ext cx="5253" cy="40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10000"/>
                </a:spcBef>
                <a:defRPr/>
              </a:pPr>
              <a:endParaRPr kumimoji="1" lang="ru-RU" altLang="ru-RU">
                <a:solidFill>
                  <a:srgbClr val="996633"/>
                </a:solidFill>
              </a:endParaRPr>
            </a:p>
          </p:txBody>
        </p:sp>
        <p:pic>
          <p:nvPicPr>
            <p:cNvPr id="6153" name="Picture 4" descr="A:\minispir.GIF">
              <a:extLst>
                <a:ext uri="{FF2B5EF4-FFF2-40B4-BE49-F238E27FC236}">
                  <a16:creationId xmlns:a16="http://schemas.microsoft.com/office/drawing/2014/main" id="{8DF08AC3-C6C6-F534-0610-911E1F685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0" y="0"/>
              <a:ext cx="67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4" name="Line 5">
              <a:extLst>
                <a:ext uri="{FF2B5EF4-FFF2-40B4-BE49-F238E27FC236}">
                  <a16:creationId xmlns:a16="http://schemas.microsoft.com/office/drawing/2014/main" id="{12CCA928-1419-0061-1857-AD60A276DCFD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640" y="1008"/>
              <a:ext cx="4880" cy="0"/>
            </a:xfrm>
            <a:prstGeom prst="line">
              <a:avLst/>
            </a:prstGeom>
            <a:noFill/>
            <a:ln w="31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147" name="Rectangle 6">
            <a:extLst>
              <a:ext uri="{FF2B5EF4-FFF2-40B4-BE49-F238E27FC236}">
                <a16:creationId xmlns:a16="http://schemas.microsoft.com/office/drawing/2014/main" id="{F67D2005-AF59-C77E-DFC6-154CB139C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457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Щелчок правит образец заголовка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0D14684C-6963-39E9-6E5A-4CBDCED8C5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8288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Щелчок правит 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0968" name="Rectangle 8">
            <a:extLst>
              <a:ext uri="{FF2B5EF4-FFF2-40B4-BE49-F238E27FC236}">
                <a16:creationId xmlns:a16="http://schemas.microsoft.com/office/drawing/2014/main" id="{A5288001-F515-845D-A644-C963AF6BBC6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906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50000"/>
              </a:spcBef>
              <a:defRPr kumimoji="0" sz="1292">
                <a:solidFill>
                  <a:srgbClr val="A08366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69" name="Rectangle 9">
            <a:extLst>
              <a:ext uri="{FF2B5EF4-FFF2-40B4-BE49-F238E27FC236}">
                <a16:creationId xmlns:a16="http://schemas.microsoft.com/office/drawing/2014/main" id="{589ADDD7-6A0E-D338-1574-7CC5B34B867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096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50000"/>
              </a:spcBef>
              <a:defRPr kumimoji="0" sz="1292">
                <a:solidFill>
                  <a:srgbClr val="A08366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0970" name="Rectangle 10">
            <a:extLst>
              <a:ext uri="{FF2B5EF4-FFF2-40B4-BE49-F238E27FC236}">
                <a16:creationId xmlns:a16="http://schemas.microsoft.com/office/drawing/2014/main" id="{E10B3495-D6E7-1AB4-7982-FC1BC452814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096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rgbClr val="A08366"/>
                </a:solidFill>
                <a:latin typeface="Times New Roman" panose="02020603050405020304" pitchFamily="18" charset="0"/>
              </a:defRPr>
            </a:lvl1pPr>
          </a:lstStyle>
          <a:p>
            <a:fld id="{821D6DED-1697-284F-91D8-59E897373B9A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38" r:id="rId4"/>
    <p:sldLayoutId id="2147485439" r:id="rId5"/>
    <p:sldLayoutId id="2147485440" r:id="rId6"/>
    <p:sldLayoutId id="2147485441" r:id="rId7"/>
    <p:sldLayoutId id="2147485442" r:id="rId8"/>
    <p:sldLayoutId id="2147485443" r:id="rId9"/>
    <p:sldLayoutId id="2147485444" r:id="rId10"/>
    <p:sldLayoutId id="2147485445" r:id="rId11"/>
    <p:sldLayoutId id="2147485446" r:id="rId12"/>
  </p:sldLayoutIdLst>
  <p:transition spd="med"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-5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-5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-5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itchFamily="18" charset="-52"/>
        </a:defRPr>
      </a:lvl5pPr>
      <a:lvl6pPr marL="422041" algn="l" rtl="0" eaLnBrk="0" fontAlgn="base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Times New Roman" pitchFamily="18" charset="-52"/>
        </a:defRPr>
      </a:lvl6pPr>
      <a:lvl7pPr marL="844083" algn="l" rtl="0" eaLnBrk="0" fontAlgn="base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Times New Roman" pitchFamily="18" charset="-52"/>
        </a:defRPr>
      </a:lvl7pPr>
      <a:lvl8pPr marL="1266124" algn="l" rtl="0" eaLnBrk="0" fontAlgn="base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Times New Roman" pitchFamily="18" charset="-52"/>
        </a:defRPr>
      </a:lvl8pPr>
      <a:lvl9pPr marL="1688165" algn="l" rtl="0" eaLnBrk="0" fontAlgn="base" hangingPunct="0">
        <a:spcBef>
          <a:spcPct val="0"/>
        </a:spcBef>
        <a:spcAft>
          <a:spcPct val="0"/>
        </a:spcAft>
        <a:defRPr kumimoji="1" sz="4062">
          <a:solidFill>
            <a:schemeClr val="tx2"/>
          </a:solidFill>
          <a:latin typeface="Times New Roman" pitchFamily="18" charset="-52"/>
        </a:defRPr>
      </a:lvl9pPr>
    </p:titleStyle>
    <p:bodyStyle>
      <a:lvl1pPr marL="315913" indent="-31591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Monotype Sorts" pitchFamily="2" charset="2"/>
        <a:buChar char="4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63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 sz="2500">
          <a:solidFill>
            <a:schemeClr val="tx1"/>
          </a:solidFill>
          <a:latin typeface="+mn-lt"/>
        </a:defRPr>
      </a:lvl2pPr>
      <a:lvl3pPr marL="105410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kumimoji="1" sz="2200">
          <a:solidFill>
            <a:schemeClr val="tx1"/>
          </a:solidFill>
          <a:latin typeface="+mn-lt"/>
        </a:defRPr>
      </a:lvl3pPr>
      <a:lvl4pPr marL="1476375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–"/>
        <a:defRPr kumimoji="1">
          <a:solidFill>
            <a:schemeClr val="tx1"/>
          </a:solidFill>
          <a:latin typeface="+mn-lt"/>
        </a:defRPr>
      </a:lvl4pPr>
      <a:lvl5pPr marL="1898650" indent="-2095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>
          <a:solidFill>
            <a:schemeClr val="tx1"/>
          </a:solidFill>
          <a:latin typeface="+mn-lt"/>
        </a:defRPr>
      </a:lvl5pPr>
      <a:lvl6pPr marL="2321227" indent="-21102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1846">
          <a:solidFill>
            <a:schemeClr val="tx1"/>
          </a:solidFill>
          <a:latin typeface="+mn-lt"/>
        </a:defRPr>
      </a:lvl6pPr>
      <a:lvl7pPr marL="2743269" indent="-21102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1846">
          <a:solidFill>
            <a:schemeClr val="tx1"/>
          </a:solidFill>
          <a:latin typeface="+mn-lt"/>
        </a:defRPr>
      </a:lvl7pPr>
      <a:lvl8pPr marL="3165310" indent="-21102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1846">
          <a:solidFill>
            <a:schemeClr val="tx1"/>
          </a:solidFill>
          <a:latin typeface="+mn-lt"/>
        </a:defRPr>
      </a:lvl8pPr>
      <a:lvl9pPr marL="3587351" indent="-21102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»"/>
        <a:defRPr kumimoji="1" sz="1846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jpe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6.jpe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.png"/><Relationship Id="rId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8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.png"/><Relationship Id="rId4" Type="http://schemas.openxmlformats.org/officeDocument/2006/relationships/oleObject" Target="../embeddings/oleObject1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1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8215877-B2D6-0F6B-A3AE-9D62E3224966}"/>
              </a:ext>
            </a:extLst>
          </p:cNvPr>
          <p:cNvSpPr txBox="1">
            <a:spLocks/>
          </p:cNvSpPr>
          <p:nvPr/>
        </p:nvSpPr>
        <p:spPr bwMode="auto">
          <a:xfrm>
            <a:off x="582897" y="1527804"/>
            <a:ext cx="828092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ru-RU" altLang="ru-RU" sz="54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«Положения Устава</a:t>
            </a:r>
            <a:br>
              <a:rPr lang="ru-RU" altLang="ru-RU" sz="54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</a:br>
            <a:r>
              <a:rPr lang="ru-RU" altLang="ru-RU" sz="54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внутренней службы ВС РФ»</a:t>
            </a:r>
            <a:br>
              <a:rPr lang="en-US" altLang="ru-RU" sz="5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</a:br>
            <a:endParaRPr lang="ru-RU" sz="54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https://ds04.infourok.ru/uploads/ex/00d6/0019ca65-3338323a/img4.jpg">
            <a:extLst>
              <a:ext uri="{FF2B5EF4-FFF2-40B4-BE49-F238E27FC236}">
                <a16:creationId xmlns:a16="http://schemas.microsoft.com/office/drawing/2014/main" id="{F0BEBA24-0E15-E04E-5525-5088824F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2" b="7181"/>
          <a:stretch>
            <a:fillRect/>
          </a:stretch>
        </p:blipFill>
        <p:spPr bwMode="auto">
          <a:xfrm>
            <a:off x="4572000" y="4383088"/>
            <a:ext cx="41116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2">
            <a:extLst>
              <a:ext uri="{FF2B5EF4-FFF2-40B4-BE49-F238E27FC236}">
                <a16:creationId xmlns:a16="http://schemas.microsoft.com/office/drawing/2014/main" id="{CC256F6B-8DEE-7712-8F48-DDF414243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52425"/>
            <a:ext cx="7200900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/>
              <a:t>Помещения предусмотренные для размещения роты:</a:t>
            </a:r>
          </a:p>
        </p:txBody>
      </p:sp>
      <p:sp>
        <p:nvSpPr>
          <p:cNvPr id="41988" name="Text Box 5">
            <a:extLst>
              <a:ext uri="{FF2B5EF4-FFF2-40B4-BE49-F238E27FC236}">
                <a16:creationId xmlns:a16="http://schemas.microsoft.com/office/drawing/2014/main" id="{3F6DD747-3819-4A78-04B1-66D5E77FC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973138"/>
            <a:ext cx="3448050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спальное помещение </a:t>
            </a:r>
            <a:endParaRPr lang="ru-RU" altLang="ru-RU" sz="1600" b="1"/>
          </a:p>
        </p:txBody>
      </p:sp>
      <p:sp>
        <p:nvSpPr>
          <p:cNvPr id="41989" name="Text Box 6">
            <a:extLst>
              <a:ext uri="{FF2B5EF4-FFF2-40B4-BE49-F238E27FC236}">
                <a16:creationId xmlns:a16="http://schemas.microsoft.com/office/drawing/2014/main" id="{82FF136F-BF45-86C8-EA79-FA9D87706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1616075"/>
            <a:ext cx="3482975" cy="830263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/>
              <a:t>комната информирования и досуга (психологической разгрузки) военнослужащих</a:t>
            </a:r>
            <a:endParaRPr lang="ru-RU" altLang="ru-RU" sz="1600" b="1"/>
          </a:p>
        </p:txBody>
      </p:sp>
      <p:sp>
        <p:nvSpPr>
          <p:cNvPr id="41990" name="Text Box 7">
            <a:extLst>
              <a:ext uri="{FF2B5EF4-FFF2-40B4-BE49-F238E27FC236}">
                <a16:creationId xmlns:a16="http://schemas.microsoft.com/office/drawing/2014/main" id="{EA58F795-B75C-EBCD-2AD1-B7CCE1B37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032000"/>
            <a:ext cx="3692525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/>
              <a:t>комната (место) для курения и чистки обуви</a:t>
            </a:r>
            <a:endParaRPr lang="ru-RU" altLang="ru-RU" sz="1600" b="1"/>
          </a:p>
        </p:txBody>
      </p:sp>
      <p:sp>
        <p:nvSpPr>
          <p:cNvPr id="41991" name="Text Box 8">
            <a:extLst>
              <a:ext uri="{FF2B5EF4-FFF2-40B4-BE49-F238E27FC236}">
                <a16:creationId xmlns:a16="http://schemas.microsoft.com/office/drawing/2014/main" id="{0A90B1FF-10AE-9D06-3D4E-D9208D353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013" y="4005263"/>
            <a:ext cx="3730625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/>
              <a:t>душевая</a:t>
            </a:r>
            <a:endParaRPr lang="ru-RU" altLang="ru-RU" sz="1600" b="1"/>
          </a:p>
        </p:txBody>
      </p:sp>
      <p:sp>
        <p:nvSpPr>
          <p:cNvPr id="41992" name="Text Box 9">
            <a:extLst>
              <a:ext uri="{FF2B5EF4-FFF2-40B4-BE49-F238E27FC236}">
                <a16:creationId xmlns:a16="http://schemas.microsoft.com/office/drawing/2014/main" id="{BFA36289-58F7-2899-77B8-27BFCC599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3759200"/>
            <a:ext cx="3446463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комната (место) для чистки оружия</a:t>
            </a:r>
            <a:endParaRPr lang="ru-RU" altLang="ru-RU" sz="1600" b="1"/>
          </a:p>
        </p:txBody>
      </p:sp>
      <p:sp>
        <p:nvSpPr>
          <p:cNvPr id="41993" name="Text Box 10">
            <a:extLst>
              <a:ext uri="{FF2B5EF4-FFF2-40B4-BE49-F238E27FC236}">
                <a16:creationId xmlns:a16="http://schemas.microsoft.com/office/drawing/2014/main" id="{DC5A702E-54F6-628A-1DED-9984E8B42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2687638"/>
            <a:ext cx="3467100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канцелярия роты</a:t>
            </a:r>
            <a:endParaRPr lang="ru-RU" altLang="ru-RU" sz="1600" b="1"/>
          </a:p>
        </p:txBody>
      </p:sp>
      <p:sp>
        <p:nvSpPr>
          <p:cNvPr id="41994" name="Text Box 21">
            <a:extLst>
              <a:ext uri="{FF2B5EF4-FFF2-40B4-BE49-F238E27FC236}">
                <a16:creationId xmlns:a16="http://schemas.microsoft.com/office/drawing/2014/main" id="{E480BEF9-4061-19CD-7FD1-4E48F6669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4545013"/>
            <a:ext cx="3448050" cy="5842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комната (место) для спортивных занятий</a:t>
            </a:r>
            <a:endParaRPr lang="ru-RU" altLang="ru-RU" sz="1600" b="1"/>
          </a:p>
        </p:txBody>
      </p:sp>
      <p:sp>
        <p:nvSpPr>
          <p:cNvPr id="41995" name="Text Box 23">
            <a:extLst>
              <a:ext uri="{FF2B5EF4-FFF2-40B4-BE49-F238E27FC236}">
                <a16:creationId xmlns:a16="http://schemas.microsoft.com/office/drawing/2014/main" id="{61EA7A13-9F5C-D1D6-898E-338C8F655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973138"/>
            <a:ext cx="3694112" cy="8302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кладовая для хранения имущества роты и личных вещей военнослужащих</a:t>
            </a:r>
            <a:endParaRPr lang="ru-RU" altLang="ru-RU" sz="1600" b="1"/>
          </a:p>
        </p:txBody>
      </p:sp>
      <p:sp>
        <p:nvSpPr>
          <p:cNvPr id="41996" name="Text Box 23">
            <a:extLst>
              <a:ext uri="{FF2B5EF4-FFF2-40B4-BE49-F238E27FC236}">
                <a16:creationId xmlns:a16="http://schemas.microsoft.com/office/drawing/2014/main" id="{9551FACC-8811-28D2-F067-205D652DA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3259138"/>
            <a:ext cx="3446463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/>
              <a:t>комната для хранения оружия</a:t>
            </a:r>
            <a:endParaRPr lang="ru-RU" altLang="ru-RU" sz="1600" b="1"/>
          </a:p>
        </p:txBody>
      </p:sp>
      <p:sp>
        <p:nvSpPr>
          <p:cNvPr id="41997" name="Text Box 7">
            <a:extLst>
              <a:ext uri="{FF2B5EF4-FFF2-40B4-BE49-F238E27FC236}">
                <a16:creationId xmlns:a16="http://schemas.microsoft.com/office/drawing/2014/main" id="{01B2765D-153B-6A37-7D95-89E00115B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2901950"/>
            <a:ext cx="3697287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сушилка для обмундирования</a:t>
            </a:r>
            <a:endParaRPr lang="ru-RU" altLang="ru-RU" sz="1600" b="1"/>
          </a:p>
        </p:txBody>
      </p:sp>
      <p:sp>
        <p:nvSpPr>
          <p:cNvPr id="41998" name="Text Box 7">
            <a:extLst>
              <a:ext uri="{FF2B5EF4-FFF2-40B4-BE49-F238E27FC236}">
                <a16:creationId xmlns:a16="http://schemas.microsoft.com/office/drawing/2014/main" id="{471F60AC-9CC5-6176-D815-36D03C8B4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3544888"/>
            <a:ext cx="3716338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комната для умывания</a:t>
            </a:r>
            <a:endParaRPr lang="ru-RU" altLang="ru-RU" sz="1600" b="1"/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1D453844-101E-939F-9A4E-8F968786A6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4200" y="762000"/>
            <a:ext cx="30163" cy="526891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DAECA65F-669F-1DB8-6F73-B0E9BF3783D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84613" y="340201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A3392114-3BAA-831E-6BE6-EB5F7600C616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48100" y="1187450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B6473CFC-D4C8-E15C-8BA1-E9DC9F459089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79850" y="197326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A212A8D1-D8C2-38A3-8941-687DCB182FFB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48100" y="283051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320662C1-7CDE-A6B5-3995-92B0CECE448A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48100" y="4044950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7C86BD86-4720-9639-F44B-3397352A2318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75088" y="483076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3" name="Line 28">
            <a:extLst>
              <a:ext uri="{FF2B5EF4-FFF2-40B4-BE49-F238E27FC236}">
                <a16:creationId xmlns:a16="http://schemas.microsoft.com/office/drawing/2014/main" id="{04CD4142-FAE6-C336-F659-D1FA5ED0AC01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887788" y="5545138"/>
            <a:ext cx="54133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6CED61D8-1C53-A887-53C3-0AC63D4CD0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125" y="1330325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F8D45D90-8FA3-965C-8D40-6C61B6066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125" y="2330450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7B59B15E-20C7-10CD-4632-04A194461D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125" y="4219575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9CBC27F2-2C2E-E101-3C35-421E55044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125" y="311626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33B73B4B-7FF2-E246-EA18-9EBB9D51C6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9125" y="3759200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2012" name="Text Box 21">
            <a:extLst>
              <a:ext uri="{FF2B5EF4-FFF2-40B4-BE49-F238E27FC236}">
                <a16:creationId xmlns:a16="http://schemas.microsoft.com/office/drawing/2014/main" id="{7E0859F1-C557-FF0F-003F-BA00DF55E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5402263"/>
            <a:ext cx="3448050" cy="3381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1600"/>
              <a:t>комната бытового обслуживания</a:t>
            </a:r>
            <a:endParaRPr lang="ru-RU" altLang="ru-RU" sz="1600" b="1"/>
          </a:p>
        </p:txBody>
      </p:sp>
      <p:sp>
        <p:nvSpPr>
          <p:cNvPr id="42013" name="Text Box 8">
            <a:extLst>
              <a:ext uri="{FF2B5EF4-FFF2-40B4-BE49-F238E27FC236}">
                <a16:creationId xmlns:a16="http://schemas.microsoft.com/office/drawing/2014/main" id="{75EE945E-17A0-A95A-EF05-1B6B7D5C0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5876925"/>
            <a:ext cx="3422650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/>
              <a:t>туалет</a:t>
            </a:r>
            <a:endParaRPr lang="ru-RU" altLang="ru-RU" sz="1600" b="1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C36D4E41-78B7-BE80-6C07-3A0D9429C5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513" y="6021388"/>
            <a:ext cx="539750" cy="23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42015" name="Объект 1">
            <a:extLst>
              <a:ext uri="{FF2B5EF4-FFF2-40B4-BE49-F238E27FC236}">
                <a16:creationId xmlns:a16="http://schemas.microsoft.com/office/drawing/2014/main" id="{80F53AF9-6786-F298-DF5E-3224DF14D3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6550" y="115888"/>
          <a:ext cx="998538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Brush">
                  <p:embed/>
                </p:oleObj>
              </mc:Choice>
              <mc:Fallback>
                <p:oleObj name="Точечный рисунок" r:id="rId4" imgW="2844800" imgH="2324100" progId="PBrush">
                  <p:embed/>
                  <p:pic>
                    <p:nvPicPr>
                      <p:cNvPr id="0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115888"/>
                        <a:ext cx="998538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0">
            <a:extLst>
              <a:ext uri="{FF2B5EF4-FFF2-40B4-BE49-F238E27FC236}">
                <a16:creationId xmlns:a16="http://schemas.microsoft.com/office/drawing/2014/main" id="{CF500208-01F2-C9FD-339C-4AF00D0DB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2450" y="93663"/>
          <a:ext cx="87312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93663"/>
                        <a:ext cx="87312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Прямоугольник 3">
            <a:extLst>
              <a:ext uri="{FF2B5EF4-FFF2-40B4-BE49-F238E27FC236}">
                <a16:creationId xmlns:a16="http://schemas.microsoft.com/office/drawing/2014/main" id="{6258FF20-9B03-9454-81E3-1E7AF43F7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736600"/>
            <a:ext cx="842962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800" b="1">
                <a:solidFill>
                  <a:srgbClr val="FF0000"/>
                </a:solidFill>
              </a:rPr>
              <a:t>Запрещается</a:t>
            </a:r>
            <a:r>
              <a:rPr lang="ru-RU" altLang="ru-RU" sz="2000" b="1"/>
              <a:t> кому бы то ни было проживать в столовых, медицинских пунктах, клубах, котельных, производственных и складских помещениях, парках и ангарах, а также в учебных и служебных помещениях.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EB82AD01-0976-EFBC-5689-90691641B4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657600"/>
            <a:ext cx="8001000" cy="12001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ru-RU" altLang="ru-RU"/>
              <a:t>хранить в месте своего размещения агитационные политические и пацифистские материалы, спиртные напитки, наркотические средства и психотропные вещества, а также токсичные, горючие и взрывчатые вещества</a:t>
            </a:r>
          </a:p>
        </p:txBody>
      </p:sp>
      <p:sp>
        <p:nvSpPr>
          <p:cNvPr id="6" name="Line 27">
            <a:extLst>
              <a:ext uri="{FF2B5EF4-FFF2-40B4-BE49-F238E27FC236}">
                <a16:creationId xmlns:a16="http://schemas.microsoft.com/office/drawing/2014/main" id="{CDA2D71F-5C91-2808-8B38-E24FF00457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963" y="3303588"/>
            <a:ext cx="0" cy="27003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28">
            <a:extLst>
              <a:ext uri="{FF2B5EF4-FFF2-40B4-BE49-F238E27FC236}">
                <a16:creationId xmlns:a16="http://schemas.microsoft.com/office/drawing/2014/main" id="{E583727A-F7AC-9280-C7B2-41357DF0F2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963" y="4221163"/>
            <a:ext cx="3952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3015" name="Text Box 4">
            <a:extLst>
              <a:ext uri="{FF2B5EF4-FFF2-40B4-BE49-F238E27FC236}">
                <a16:creationId xmlns:a16="http://schemas.microsoft.com/office/drawing/2014/main" id="{30C0FDBF-89F5-F567-CD2C-F79B052FE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5143500"/>
            <a:ext cx="8001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осуществлять сбор подписей под какими-либо обращениями</a:t>
            </a:r>
          </a:p>
        </p:txBody>
      </p:sp>
      <p:sp>
        <p:nvSpPr>
          <p:cNvPr id="43016" name="Text Box 4">
            <a:extLst>
              <a:ext uri="{FF2B5EF4-FFF2-40B4-BE49-F238E27FC236}">
                <a16:creationId xmlns:a16="http://schemas.microsoft.com/office/drawing/2014/main" id="{F1EC4F71-9939-A56C-19E2-699C8F87D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5845175"/>
            <a:ext cx="8001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организовывать азартные игры и участвовать в них</a:t>
            </a: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EC5139ED-5D03-5C78-2C34-3155F0789D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963" y="5286375"/>
            <a:ext cx="3952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FCE5FEBF-C7D2-A43D-43DE-93E75E674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963" y="6000750"/>
            <a:ext cx="3952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3019" name="Text Box 2">
            <a:extLst>
              <a:ext uri="{FF2B5EF4-FFF2-40B4-BE49-F238E27FC236}">
                <a16:creationId xmlns:a16="http://schemas.microsoft.com/office/drawing/2014/main" id="{7194F508-D2E4-1B7F-2BBF-198BF0589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74963"/>
            <a:ext cx="8215313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87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b="1"/>
              <a:t>На территории воинской части запрещается: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B77816F2-53C6-8325-6035-1F78D93AF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39713"/>
            <a:ext cx="5000625" cy="400050"/>
          </a:xfrm>
          <a:prstGeom prst="rect">
            <a:avLst/>
          </a:prstGeom>
          <a:solidFill>
            <a:srgbClr val="FF8F2A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cap="all" dirty="0">
                <a:latin typeface="Arial" charset="0"/>
                <a:cs typeface="Arial" charset="0"/>
              </a:rPr>
              <a:t>Размещение военнослужащих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6E04CA8B-0324-51AC-8533-C6B3BAE6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08275"/>
            <a:ext cx="8713787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7">
            <a:extLst>
              <a:ext uri="{FF2B5EF4-FFF2-40B4-BE49-F238E27FC236}">
                <a16:creationId xmlns:a16="http://schemas.microsoft.com/office/drawing/2014/main" id="{9FD070B6-E3B1-F0D3-73AA-8D771F2F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3050"/>
            <a:ext cx="91440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ru-RU" altLang="ru-RU" sz="220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военнослужащих, проходящих военную службу по призыву, в спальных помещениях (жилых комнатах) производится из расчета </a:t>
            </a:r>
            <a:r>
              <a:rPr lang="ru-RU" altLang="ru-RU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 менее 12 куб. метров</a:t>
            </a:r>
            <a:r>
              <a:rPr lang="ru-RU" altLang="ru-RU" sz="2200">
                <a:latin typeface="Times New Roman" panose="02020603050405020304" pitchFamily="18" charset="0"/>
                <a:cs typeface="Times New Roman" panose="02020603050405020304" pitchFamily="18" charset="0"/>
              </a:rPr>
              <a:t> объема воздуха на одного человека.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7CDBED0C-AA51-3D73-23AC-E14DC868A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15888"/>
            <a:ext cx="7750175" cy="401637"/>
          </a:xfrm>
          <a:prstGeom prst="rect">
            <a:avLst/>
          </a:prstGeom>
          <a:solidFill>
            <a:srgbClr val="FF8F2A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000" b="1" cap="all" dirty="0">
                <a:latin typeface="Arial" charset="0"/>
                <a:cs typeface="Arial" charset="0"/>
              </a:rPr>
              <a:t>Вариант оборудования спального помещения</a:t>
            </a:r>
          </a:p>
        </p:txBody>
      </p:sp>
      <p:sp>
        <p:nvSpPr>
          <p:cNvPr id="44037" name="Прямоугольник 1">
            <a:extLst>
              <a:ext uri="{FF2B5EF4-FFF2-40B4-BE49-F238E27FC236}">
                <a16:creationId xmlns:a16="http://schemas.microsoft.com/office/drawing/2014/main" id="{555E681F-29DF-6F87-54FC-1B7FD7D6D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000"/>
            <a:ext cx="91440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ru-RU" altLang="ru-RU" sz="220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кроватей, табуретов и тумбочек должно соответствовать количеству личного состава, размещенного в подразделении.</a:t>
            </a:r>
            <a:endParaRPr lang="ru-RU" altLang="ru-RU" sz="2200"/>
          </a:p>
        </p:txBody>
      </p:sp>
      <p:sp>
        <p:nvSpPr>
          <p:cNvPr id="44038" name="Text Box 4">
            <a:extLst>
              <a:ext uri="{FF2B5EF4-FFF2-40B4-BE49-F238E27FC236}">
                <a16:creationId xmlns:a16="http://schemas.microsoft.com/office/drawing/2014/main" id="{21572614-83E4-A5B1-E72E-FAD9CA6F9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884863"/>
            <a:ext cx="8785225" cy="9239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/>
              <a:t>Кровати в жилых комнатах роты должны располагаться в один ярус, а в спальных помещениях допускается два яруса. Кровати должны располагаться не ближе 50-ти сантиметров от наружных стен.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s.fishki.net/upload/users/2018/07/08/1553451/9b8dfd8e49797bdfb0d43232b147f884.jpg">
            <a:extLst>
              <a:ext uri="{FF2B5EF4-FFF2-40B4-BE49-F238E27FC236}">
                <a16:creationId xmlns:a16="http://schemas.microsoft.com/office/drawing/2014/main" id="{95F107E2-FC72-C9CB-20C5-5402BADF3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8392" r="5969" b="9563"/>
          <a:stretch>
            <a:fillRect/>
          </a:stretch>
        </p:blipFill>
        <p:spPr bwMode="auto">
          <a:xfrm>
            <a:off x="5364163" y="4144963"/>
            <a:ext cx="3349625" cy="26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>
            <a:extLst>
              <a:ext uri="{FF2B5EF4-FFF2-40B4-BE49-F238E27FC236}">
                <a16:creationId xmlns:a16="http://schemas.microsoft.com/office/drawing/2014/main" id="{5BBCFA7F-8167-097D-0B56-907D790B2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1195388"/>
            <a:ext cx="7158038" cy="401637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/>
              <a:t>принадлежности для чистки одежды и обуви</a:t>
            </a:r>
          </a:p>
        </p:txBody>
      </p:sp>
      <p:sp>
        <p:nvSpPr>
          <p:cNvPr id="45060" name="Text Box 8">
            <a:extLst>
              <a:ext uri="{FF2B5EF4-FFF2-40B4-BE49-F238E27FC236}">
                <a16:creationId xmlns:a16="http://schemas.microsoft.com/office/drawing/2014/main" id="{3157838A-2638-4781-0C21-D6B98E87C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3205163"/>
            <a:ext cx="7158038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/>
              <a:t>книги, уставы, фотоальбомы, тетради и другие письменные принадлежности</a:t>
            </a:r>
          </a:p>
        </p:txBody>
      </p:sp>
      <p:sp>
        <p:nvSpPr>
          <p:cNvPr id="45061" name="Text Box 23">
            <a:extLst>
              <a:ext uri="{FF2B5EF4-FFF2-40B4-BE49-F238E27FC236}">
                <a16:creationId xmlns:a16="http://schemas.microsoft.com/office/drawing/2014/main" id="{BD315194-FA59-E564-9A4E-EC4C77D05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639763"/>
            <a:ext cx="7170738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/>
              <a:t>туалетные и бритвенные принадлежности</a:t>
            </a:r>
          </a:p>
        </p:txBody>
      </p:sp>
      <p:sp>
        <p:nvSpPr>
          <p:cNvPr id="45062" name="Text Box 7">
            <a:extLst>
              <a:ext uri="{FF2B5EF4-FFF2-40B4-BE49-F238E27FC236}">
                <a16:creationId xmlns:a16="http://schemas.microsoft.com/office/drawing/2014/main" id="{BBA3BDD2-04C1-84F0-BE0F-15264C59B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820863"/>
            <a:ext cx="7127875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/>
              <a:t>носовые платки, подворотнички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EDB24CD3-1D87-8358-E75D-EDD493F1B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400" y="2398713"/>
            <a:ext cx="7126288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/>
              <a:t>банные принадлежности и другие мелкие предметы личного пользования</a:t>
            </a: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C6F18DAE-79C2-104E-132B-C870BE321E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5200" y="542925"/>
            <a:ext cx="20638" cy="3030538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11D55AF7-6074-FCDE-9ADF-D0058CF97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5200" y="83661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29344B58-5149-0F3C-681A-A77F177B85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7900" y="1412875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2316B7E6-11E4-8EB5-4474-A29FB17ED3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5200" y="3573463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" name="Line 28">
            <a:extLst>
              <a:ext uri="{FF2B5EF4-FFF2-40B4-BE49-F238E27FC236}">
                <a16:creationId xmlns:a16="http://schemas.microsoft.com/office/drawing/2014/main" id="{4FAB58C4-F627-A9D4-34C1-77E3EEB91B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5838" y="2028825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28">
            <a:extLst>
              <a:ext uri="{FF2B5EF4-FFF2-40B4-BE49-F238E27FC236}">
                <a16:creationId xmlns:a16="http://schemas.microsoft.com/office/drawing/2014/main" id="{1AEA83C2-FB0A-1A4B-D3F4-CC06CEF509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5838" y="2781300"/>
            <a:ext cx="5397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F407132C-D7B8-68AC-4CBF-43DB0EF0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5000625" cy="400050"/>
          </a:xfrm>
          <a:prstGeom prst="rect">
            <a:avLst/>
          </a:prstGeom>
          <a:solidFill>
            <a:srgbClr val="92D05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dirty="0">
                <a:latin typeface="Arial" charset="0"/>
                <a:cs typeface="Arial" charset="0"/>
              </a:rPr>
              <a:t>В прикроватной тумбочке хранятся:</a:t>
            </a:r>
            <a:endParaRPr lang="ru-RU" sz="2000" b="1" cap="all" dirty="0">
              <a:latin typeface="Arial" charset="0"/>
              <a:cs typeface="Arial" charset="0"/>
            </a:endParaRPr>
          </a:p>
        </p:txBody>
      </p:sp>
      <p:pic>
        <p:nvPicPr>
          <p:cNvPr id="45071" name="Picture 4" descr="https://armius.ru/wp-content/uploads/2015/11/%D0%92%D0%A711262.-%D0%92-%D0%BE%D0%B4%D0%BD%D0%BE%D0%B9-%D0%B8%D0%B7-%D0%BA%D0%B0%D0%B7%D0%B0%D1%80%D0%BC-%D1%87%D0%B0%D1%81%D1%82%D0%B8.jpg">
            <a:extLst>
              <a:ext uri="{FF2B5EF4-FFF2-40B4-BE49-F238E27FC236}">
                <a16:creationId xmlns:a16="http://schemas.microsoft.com/office/drawing/2014/main" id="{CA6A6070-C84C-52F5-41CC-6D44F9D40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43"/>
          <a:stretch>
            <a:fillRect/>
          </a:stretch>
        </p:blipFill>
        <p:spPr bwMode="auto">
          <a:xfrm>
            <a:off x="111125" y="4129088"/>
            <a:ext cx="4316413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">
            <a:extLst>
              <a:ext uri="{FF2B5EF4-FFF2-40B4-BE49-F238E27FC236}">
                <a16:creationId xmlns:a16="http://schemas.microsoft.com/office/drawing/2014/main" id="{C3463043-888B-3890-FFCD-BACFE220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7" t="29643" r="37170" b="49290"/>
          <a:stretch>
            <a:fillRect/>
          </a:stretch>
        </p:blipFill>
        <p:spPr bwMode="auto">
          <a:xfrm>
            <a:off x="323850" y="128588"/>
            <a:ext cx="3600450" cy="32829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4">
            <a:extLst>
              <a:ext uri="{FF2B5EF4-FFF2-40B4-BE49-F238E27FC236}">
                <a16:creationId xmlns:a16="http://schemas.microsoft.com/office/drawing/2014/main" id="{BF84C7A7-B6C7-18F0-ED1F-29519960C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2300" y="4076700"/>
            <a:ext cx="4572000" cy="147796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/>
              <a:t>Крепление простилки к металлической сетке осуществляется с помощью 6-8 резиновых петель длиной 100 мм по углам и по середине простилки.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878C40DC-C1BF-A3E2-D2D3-E49C26C3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92100"/>
            <a:ext cx="4572000" cy="147796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/>
              <a:t>Постели военнослужащих, размещенных в казарме, должны состоять из одеял, простынь, подушек с наволочками, матрацев и подстилок. Постели заправляются единообразно.</a:t>
            </a:r>
          </a:p>
        </p:txBody>
      </p:sp>
      <p:sp>
        <p:nvSpPr>
          <p:cNvPr id="46085" name="Прямоугольник 9">
            <a:extLst>
              <a:ext uri="{FF2B5EF4-FFF2-40B4-BE49-F238E27FC236}">
                <a16:creationId xmlns:a16="http://schemas.microsoft.com/office/drawing/2014/main" id="{93BABA18-BBF8-5F55-5256-4F1D819FD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046788"/>
            <a:ext cx="888682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400" b="1">
                <a:solidFill>
                  <a:srgbClr val="FF0000"/>
                </a:solidFill>
              </a:rPr>
              <a:t>Запрещается</a:t>
            </a:r>
            <a:r>
              <a:rPr lang="ru-RU" altLang="ru-RU"/>
              <a:t> садиться и ложиться на постель в обмундировании (кроме дежурного по роте при отдыхе).</a:t>
            </a:r>
          </a:p>
        </p:txBody>
      </p:sp>
      <p:grpSp>
        <p:nvGrpSpPr>
          <p:cNvPr id="46086" name="Group 3">
            <a:extLst>
              <a:ext uri="{FF2B5EF4-FFF2-40B4-BE49-F238E27FC236}">
                <a16:creationId xmlns:a16="http://schemas.microsoft.com/office/drawing/2014/main" id="{724B4CBD-E7BC-A0DB-4871-924A0892707E}"/>
              </a:ext>
            </a:extLst>
          </p:cNvPr>
          <p:cNvGrpSpPr>
            <a:grpSpLocks/>
          </p:cNvGrpSpPr>
          <p:nvPr/>
        </p:nvGrpSpPr>
        <p:grpSpPr bwMode="auto">
          <a:xfrm>
            <a:off x="101600" y="3559175"/>
            <a:ext cx="4175125" cy="2341563"/>
            <a:chOff x="761" y="6025"/>
            <a:chExt cx="6576" cy="3687"/>
          </a:xfrm>
        </p:grpSpPr>
        <p:pic>
          <p:nvPicPr>
            <p:cNvPr id="46088" name="Picture 4">
              <a:extLst>
                <a:ext uri="{FF2B5EF4-FFF2-40B4-BE49-F238E27FC236}">
                  <a16:creationId xmlns:a16="http://schemas.microsoft.com/office/drawing/2014/main" id="{7A67D0D9-506F-0B8F-BF7A-9715C8C74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" y="6025"/>
              <a:ext cx="3178" cy="3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9" name="Picture 5">
              <a:extLst>
                <a:ext uri="{FF2B5EF4-FFF2-40B4-BE49-F238E27FC236}">
                  <a16:creationId xmlns:a16="http://schemas.microsoft.com/office/drawing/2014/main" id="{23166BBA-0233-6A49-91E6-71153A52CF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" y="6035"/>
              <a:ext cx="3235" cy="3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7" name="Picture 7">
            <a:extLst>
              <a:ext uri="{FF2B5EF4-FFF2-40B4-BE49-F238E27FC236}">
                <a16:creationId xmlns:a16="http://schemas.microsoft.com/office/drawing/2014/main" id="{5778095C-E94C-01C4-CF13-162895748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4" r="-2586" b="2029"/>
          <a:stretch>
            <a:fillRect/>
          </a:stretch>
        </p:blipFill>
        <p:spPr bwMode="auto">
          <a:xfrm>
            <a:off x="4067175" y="1917700"/>
            <a:ext cx="493712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0">
            <a:extLst>
              <a:ext uri="{FF2B5EF4-FFF2-40B4-BE49-F238E27FC236}">
                <a16:creationId xmlns:a16="http://schemas.microsoft.com/office/drawing/2014/main" id="{4FE44C38-1E0F-3B89-5B7C-35D803ADE9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98425"/>
          <a:ext cx="7000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98425"/>
                        <a:ext cx="7000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7" name="Text Box 5">
            <a:extLst>
              <a:ext uri="{FF2B5EF4-FFF2-40B4-BE49-F238E27FC236}">
                <a16:creationId xmlns:a16="http://schemas.microsoft.com/office/drawing/2014/main" id="{47840A7E-6CEC-BFD7-F10B-7DE800E7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47725"/>
            <a:ext cx="2214562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душевая</a:t>
            </a:r>
            <a:endParaRPr lang="ru-RU" altLang="ru-RU" sz="2000" b="1"/>
          </a:p>
        </p:txBody>
      </p:sp>
      <p:sp>
        <p:nvSpPr>
          <p:cNvPr id="47108" name="Text Box 23">
            <a:extLst>
              <a:ext uri="{FF2B5EF4-FFF2-40B4-BE49-F238E27FC236}">
                <a16:creationId xmlns:a16="http://schemas.microsoft.com/office/drawing/2014/main" id="{9CBDF9A9-87D4-6730-764D-A39674F2B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704850"/>
            <a:ext cx="5286375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из расчета 3 - 5 душевых сеток на этажную казарменную секцию</a:t>
            </a:r>
            <a:endParaRPr lang="ru-RU" altLang="ru-RU" sz="2000" b="1"/>
          </a:p>
        </p:txBody>
      </p:sp>
      <p:sp>
        <p:nvSpPr>
          <p:cNvPr id="13" name="Line 28">
            <a:extLst>
              <a:ext uri="{FF2B5EF4-FFF2-40B4-BE49-F238E27FC236}">
                <a16:creationId xmlns:a16="http://schemas.microsoft.com/office/drawing/2014/main" id="{877E12BE-D2F4-FD6D-0A50-081462932B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1062038"/>
            <a:ext cx="10795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stealth" w="lg" len="lg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7110" name="Text Box 5">
            <a:extLst>
              <a:ext uri="{FF2B5EF4-FFF2-40B4-BE49-F238E27FC236}">
                <a16:creationId xmlns:a16="http://schemas.microsoft.com/office/drawing/2014/main" id="{6FA065A9-CDA0-6F86-3F9D-C7C8D9A68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704975"/>
            <a:ext cx="2214562" cy="7080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комната для умывания </a:t>
            </a:r>
            <a:endParaRPr lang="ru-RU" altLang="ru-RU" sz="2000" b="1"/>
          </a:p>
        </p:txBody>
      </p:sp>
      <p:sp>
        <p:nvSpPr>
          <p:cNvPr id="47111" name="Text Box 23">
            <a:extLst>
              <a:ext uri="{FF2B5EF4-FFF2-40B4-BE49-F238E27FC236}">
                <a16:creationId xmlns:a16="http://schemas.microsoft.com/office/drawing/2014/main" id="{A5B03D1F-24B3-90FC-4AA6-B7F58689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1776413"/>
            <a:ext cx="5286375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из расчета один умывальник на 5 - 7 человек </a:t>
            </a:r>
            <a:endParaRPr lang="ru-RU" altLang="ru-RU" sz="2000" b="1"/>
          </a:p>
        </p:txBody>
      </p:sp>
      <p:sp>
        <p:nvSpPr>
          <p:cNvPr id="16" name="Line 28">
            <a:extLst>
              <a:ext uri="{FF2B5EF4-FFF2-40B4-BE49-F238E27FC236}">
                <a16:creationId xmlns:a16="http://schemas.microsoft.com/office/drawing/2014/main" id="{02F91D3A-FC38-5B98-288A-4582252608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2062163"/>
            <a:ext cx="10795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stealth" w="lg" len="lg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7113" name="Text Box 5">
            <a:extLst>
              <a:ext uri="{FF2B5EF4-FFF2-40B4-BE49-F238E27FC236}">
                <a16:creationId xmlns:a16="http://schemas.microsoft.com/office/drawing/2014/main" id="{C8A93870-31C1-D003-CCE1-1E45AF328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770188"/>
            <a:ext cx="2214562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туалет</a:t>
            </a:r>
            <a:endParaRPr lang="ru-RU" altLang="ru-RU" sz="2000" b="1"/>
          </a:p>
        </p:txBody>
      </p:sp>
      <p:sp>
        <p:nvSpPr>
          <p:cNvPr id="47114" name="Text Box 23">
            <a:extLst>
              <a:ext uri="{FF2B5EF4-FFF2-40B4-BE49-F238E27FC236}">
                <a16:creationId xmlns:a16="http://schemas.microsoft.com/office/drawing/2014/main" id="{C7262209-EBBF-6960-6F75-E6F124C22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2663" y="2695575"/>
            <a:ext cx="5286375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из расчета один унитаз и один писсуар на 10-12 человек </a:t>
            </a:r>
            <a:endParaRPr lang="ru-RU" altLang="ru-RU" sz="2000" b="1"/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06EB74CA-6FB4-9BE7-CD37-2270C56E51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5370513"/>
            <a:ext cx="10795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stealth" w="lg" len="lg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177663F5-55AB-D811-C561-66D048359B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1065213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5F1E6A5A-2ED4-8AA0-36DF-D3CFC4F4EC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2065338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8" name="Line 28">
            <a:extLst>
              <a:ext uri="{FF2B5EF4-FFF2-40B4-BE49-F238E27FC236}">
                <a16:creationId xmlns:a16="http://schemas.microsoft.com/office/drawing/2014/main" id="{5157B74C-1903-2843-7E19-7DE41D6E27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2946400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E49C0D84-1B37-7AA5-5810-2F7504493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79725" cy="400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dirty="0">
                <a:latin typeface="Arial" charset="0"/>
                <a:cs typeface="Arial" charset="0"/>
              </a:rPr>
              <a:t>В роте оборудуется:</a:t>
            </a:r>
            <a:endParaRPr lang="ru-RU" sz="2000" b="1" cap="all" dirty="0">
              <a:latin typeface="Arial" charset="0"/>
              <a:cs typeface="Arial" charset="0"/>
            </a:endParaRPr>
          </a:p>
        </p:txBody>
      </p:sp>
      <p:grpSp>
        <p:nvGrpSpPr>
          <p:cNvPr id="47120" name="Группа 1">
            <a:extLst>
              <a:ext uri="{FF2B5EF4-FFF2-40B4-BE49-F238E27FC236}">
                <a16:creationId xmlns:a16="http://schemas.microsoft.com/office/drawing/2014/main" id="{A5DFB59D-A2B8-073F-FC98-4EA4B8A847C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3843338"/>
            <a:ext cx="8902700" cy="2249487"/>
            <a:chOff x="251520" y="3843635"/>
            <a:chExt cx="8759336" cy="2177653"/>
          </a:xfrm>
        </p:grpSpPr>
        <p:pic>
          <p:nvPicPr>
            <p:cNvPr id="47121" name="Picture 6">
              <a:extLst>
                <a:ext uri="{FF2B5EF4-FFF2-40B4-BE49-F238E27FC236}">
                  <a16:creationId xmlns:a16="http://schemas.microsoft.com/office/drawing/2014/main" id="{45348F02-7775-3595-479E-2A3894ABB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5"/>
            <a:stretch>
              <a:fillRect/>
            </a:stretch>
          </p:blipFill>
          <p:spPr bwMode="auto">
            <a:xfrm>
              <a:off x="251520" y="3843635"/>
              <a:ext cx="2883869" cy="217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22" name="Picture 2">
              <a:extLst>
                <a:ext uri="{FF2B5EF4-FFF2-40B4-BE49-F238E27FC236}">
                  <a16:creationId xmlns:a16="http://schemas.microsoft.com/office/drawing/2014/main" id="{0628307D-F089-FB8A-CB40-CC6870968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3861273"/>
              <a:ext cx="5807008" cy="2143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Object 0">
            <a:extLst>
              <a:ext uri="{FF2B5EF4-FFF2-40B4-BE49-F238E27FC236}">
                <a16:creationId xmlns:a16="http://schemas.microsoft.com/office/drawing/2014/main" id="{66815CDA-A17F-4C20-85A2-06C54FCBD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98425"/>
          <a:ext cx="7000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98425"/>
                        <a:ext cx="7000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" name="Text Box 5">
            <a:extLst>
              <a:ext uri="{FF2B5EF4-FFF2-40B4-BE49-F238E27FC236}">
                <a16:creationId xmlns:a16="http://schemas.microsoft.com/office/drawing/2014/main" id="{ED72B93E-131D-FF56-1BBE-1E5732CAC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36613"/>
            <a:ext cx="2214562" cy="7080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ножная ванна с проточной водой</a:t>
            </a:r>
            <a:endParaRPr lang="ru-RU" altLang="ru-RU" sz="2000" b="1"/>
          </a:p>
        </p:txBody>
      </p:sp>
      <p:sp>
        <p:nvSpPr>
          <p:cNvPr id="48132" name="Text Box 23">
            <a:extLst>
              <a:ext uri="{FF2B5EF4-FFF2-40B4-BE49-F238E27FC236}">
                <a16:creationId xmlns:a16="http://schemas.microsoft.com/office/drawing/2014/main" id="{91288345-924A-82B0-34E3-617A1745A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971550"/>
            <a:ext cx="5286375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из расчета на 30-35 человек </a:t>
            </a:r>
            <a:endParaRPr lang="ru-RU" altLang="ru-RU" sz="2000" b="1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6CF8782-6C33-6E51-3151-5F8833BC29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1196975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48134" name="Text Box 5">
            <a:extLst>
              <a:ext uri="{FF2B5EF4-FFF2-40B4-BE49-F238E27FC236}">
                <a16:creationId xmlns:a16="http://schemas.microsoft.com/office/drawing/2014/main" id="{FD3DD1A4-C4FA-E3CA-6F57-7D11486F2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36738"/>
            <a:ext cx="2214562" cy="10160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ru-RU" altLang="ru-RU" sz="2000"/>
              <a:t>мойка (стиральная машинка)</a:t>
            </a:r>
            <a:endParaRPr lang="ru-RU" altLang="ru-RU" sz="2000" b="1"/>
          </a:p>
        </p:txBody>
      </p:sp>
      <p:sp>
        <p:nvSpPr>
          <p:cNvPr id="48135" name="Text Box 23">
            <a:extLst>
              <a:ext uri="{FF2B5EF4-FFF2-40B4-BE49-F238E27FC236}">
                <a16:creationId xmlns:a16="http://schemas.microsoft.com/office/drawing/2014/main" id="{4A7B9425-FD28-74FA-6E2F-279707E8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1978025"/>
            <a:ext cx="5286375" cy="7080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из расчета две на этажную казарменную секцию  </a:t>
            </a:r>
            <a:endParaRPr lang="ru-RU" altLang="ru-RU" sz="2000" b="1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7772A93E-08AB-9B72-5502-C70E71F998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3950" y="2335213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3D598001-02CC-4A19-E4D8-16D9776C2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2879725" cy="4000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dirty="0">
                <a:latin typeface="Arial" charset="0"/>
                <a:cs typeface="Arial" charset="0"/>
              </a:rPr>
              <a:t>В роте оборудуется:</a:t>
            </a:r>
            <a:endParaRPr lang="ru-RU" sz="2000" b="1" cap="all" dirty="0">
              <a:latin typeface="Arial" charset="0"/>
              <a:cs typeface="Arial" charset="0"/>
            </a:endParaRPr>
          </a:p>
        </p:txBody>
      </p:sp>
      <p:pic>
        <p:nvPicPr>
          <p:cNvPr id="48138" name="Picture 8" descr="https://ic.pics.livejournal.com/i_korotchenko/20427537/1134244/1134244_original.jpg">
            <a:extLst>
              <a:ext uri="{FF2B5EF4-FFF2-40B4-BE49-F238E27FC236}">
                <a16:creationId xmlns:a16="http://schemas.microsoft.com/office/drawing/2014/main" id="{33B78F55-C445-3EEF-CB8F-50A22964D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570288"/>
            <a:ext cx="40941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0" descr="https://cf.ppt-online.org/files/slide/p/pCKDBRhjcs6W42X8Eo1Ya3v5OTqVN7mGUJbZMy/slide-4.jpg">
            <a:extLst>
              <a:ext uri="{FF2B5EF4-FFF2-40B4-BE49-F238E27FC236}">
                <a16:creationId xmlns:a16="http://schemas.microsoft.com/office/drawing/2014/main" id="{2DC515F1-A7C5-7A2D-210F-EEF45315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13107" r="8209" b="11984"/>
          <a:stretch>
            <a:fillRect/>
          </a:stretch>
        </p:blipFill>
        <p:spPr bwMode="auto">
          <a:xfrm>
            <a:off x="4643438" y="3570288"/>
            <a:ext cx="4249737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3">
            <a:extLst>
              <a:ext uri="{FF2B5EF4-FFF2-40B4-BE49-F238E27FC236}">
                <a16:creationId xmlns:a16="http://schemas.microsoft.com/office/drawing/2014/main" id="{EBE6A7DF-4E75-B92C-0121-9BD14156A446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836613"/>
            <a:ext cx="5761037" cy="2232025"/>
            <a:chOff x="791" y="0"/>
            <a:chExt cx="6567" cy="2419"/>
          </a:xfrm>
        </p:grpSpPr>
        <p:pic>
          <p:nvPicPr>
            <p:cNvPr id="49160" name="Picture 4">
              <a:extLst>
                <a:ext uri="{FF2B5EF4-FFF2-40B4-BE49-F238E27FC236}">
                  <a16:creationId xmlns:a16="http://schemas.microsoft.com/office/drawing/2014/main" id="{8EB5CC39-FAFC-6E8F-7F82-1521E937C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" y="8"/>
              <a:ext cx="3149" cy="2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61" name="Picture 5">
              <a:extLst>
                <a:ext uri="{FF2B5EF4-FFF2-40B4-BE49-F238E27FC236}">
                  <a16:creationId xmlns:a16="http://schemas.microsoft.com/office/drawing/2014/main" id="{B19868B0-84DA-437C-67FD-67A4125EC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" y="0"/>
              <a:ext cx="3197" cy="2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 Box 2">
            <a:extLst>
              <a:ext uri="{FF2B5EF4-FFF2-40B4-BE49-F238E27FC236}">
                <a16:creationId xmlns:a16="http://schemas.microsoft.com/office/drawing/2014/main" id="{0D1F02C7-188D-3BE6-5EF5-AAE159BFF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90488"/>
            <a:ext cx="5000625" cy="400050"/>
          </a:xfrm>
          <a:prstGeom prst="rect">
            <a:avLst/>
          </a:prstGeom>
          <a:solidFill>
            <a:srgbClr val="92D05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000" b="1" dirty="0">
                <a:latin typeface="Arial" charset="0"/>
                <a:cs typeface="Arial" charset="0"/>
              </a:rPr>
              <a:t>Комната (место) для чистки обуви:</a:t>
            </a:r>
            <a:endParaRPr lang="ru-RU" sz="2000" b="1" cap="all" dirty="0">
              <a:latin typeface="Arial" charset="0"/>
              <a:cs typeface="Arial" charset="0"/>
            </a:endParaRP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ED3896A6-1E73-38DC-BCDC-065491A14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38" y="1076325"/>
            <a:ext cx="2981325" cy="17541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На подставках постоянно должны быть щетки-помазки, щетки для чистки обуви, деревянные лопатки, сметка.</a:t>
            </a:r>
            <a:endParaRPr lang="ru-RU" altLang="ru-RU" b="1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9157" name="Picture 6">
            <a:extLst>
              <a:ext uri="{FF2B5EF4-FFF2-40B4-BE49-F238E27FC236}">
                <a16:creationId xmlns:a16="http://schemas.microsoft.com/office/drawing/2014/main" id="{E6168E92-BEA6-50EA-EF80-BE19BCB95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" y="3933825"/>
            <a:ext cx="5853112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E74C2087-AC83-8FCA-94DF-EE1F90C4B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214688"/>
            <a:ext cx="5000625" cy="400050"/>
          </a:xfrm>
          <a:prstGeom prst="rect">
            <a:avLst/>
          </a:prstGeom>
          <a:solidFill>
            <a:srgbClr val="92D05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000" b="1" dirty="0">
                <a:latin typeface="Arial" charset="0"/>
                <a:cs typeface="Arial" charset="0"/>
              </a:rPr>
              <a:t>Комната бытового обслуживания:</a:t>
            </a:r>
            <a:endParaRPr lang="ru-RU" sz="2000" b="1" cap="all" dirty="0">
              <a:latin typeface="Arial" charset="0"/>
              <a:cs typeface="Arial" charset="0"/>
            </a:endParaRPr>
          </a:p>
        </p:txBody>
      </p:sp>
      <p:sp>
        <p:nvSpPr>
          <p:cNvPr id="49159" name="Text Box 4">
            <a:extLst>
              <a:ext uri="{FF2B5EF4-FFF2-40B4-BE49-F238E27FC236}">
                <a16:creationId xmlns:a16="http://schemas.microsoft.com/office/drawing/2014/main" id="{C3AD13C4-0B21-1C70-20A8-510EF8FA8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675" y="3762375"/>
            <a:ext cx="2981325" cy="2862263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ухода за имуществом, организации правильной эксплуатации, сбережения, а также для выполнения правил личной гигиены (текущего ремонта обмундирования и обуви, стрижки волос.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0">
            <a:extLst>
              <a:ext uri="{FF2B5EF4-FFF2-40B4-BE49-F238E27FC236}">
                <a16:creationId xmlns:a16="http://schemas.microsoft.com/office/drawing/2014/main" id="{4DB8EF3F-56BF-28C4-D32F-29A570755F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3100" y="160338"/>
          <a:ext cx="7016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160338"/>
                        <a:ext cx="7016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79" name="Text Box 4">
            <a:extLst>
              <a:ext uri="{FF2B5EF4-FFF2-40B4-BE49-F238E27FC236}">
                <a16:creationId xmlns:a16="http://schemas.microsoft.com/office/drawing/2014/main" id="{72A99B69-37A2-1EA6-68B4-832556487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1052513"/>
            <a:ext cx="2432050" cy="5329237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Кладовая предназначена для хранения обмундирования, других предметов вещевого имущества личного пользования военнослужащих, проходящих военную службу по призыву и по контракту на воинских должностях солдат, матросов, сержантов и старшин, а также средств индивидуальной защиты, кроме противогазов.</a:t>
            </a:r>
          </a:p>
        </p:txBody>
      </p:sp>
      <p:sp>
        <p:nvSpPr>
          <p:cNvPr id="50180" name="Text Box 2">
            <a:extLst>
              <a:ext uri="{FF2B5EF4-FFF2-40B4-BE49-F238E27FC236}">
                <a16:creationId xmlns:a16="http://schemas.microsoft.com/office/drawing/2014/main" id="{DCA8973F-1FDA-BCF7-BE3A-B3627652B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0338"/>
            <a:ext cx="7705725" cy="7080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/>
              <a:t>Кладовая для хранения имущества роты и личных вещей солдат и сержантов:</a:t>
            </a:r>
          </a:p>
        </p:txBody>
      </p:sp>
      <p:pic>
        <p:nvPicPr>
          <p:cNvPr id="50181" name="Picture 3">
            <a:extLst>
              <a:ext uri="{FF2B5EF4-FFF2-40B4-BE49-F238E27FC236}">
                <a16:creationId xmlns:a16="http://schemas.microsoft.com/office/drawing/2014/main" id="{CBE83292-8F5F-C885-01CB-414C1BA6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" r="52078"/>
          <a:stretch>
            <a:fillRect/>
          </a:stretch>
        </p:blipFill>
        <p:spPr bwMode="auto">
          <a:xfrm>
            <a:off x="107950" y="981075"/>
            <a:ext cx="32131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9" descr="https://im0-tub-ru.yandex.net/i?id=2efd270aa2e9888ad002c499ff212cc3-l&amp;n=13">
            <a:extLst>
              <a:ext uri="{FF2B5EF4-FFF2-40B4-BE49-F238E27FC236}">
                <a16:creationId xmlns:a16="http://schemas.microsoft.com/office/drawing/2014/main" id="{FCC390AE-C4A4-505B-97E9-392A0B956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4697" r="108" b="2438"/>
          <a:stretch>
            <a:fillRect/>
          </a:stretch>
        </p:blipFill>
        <p:spPr bwMode="auto">
          <a:xfrm>
            <a:off x="107950" y="4149725"/>
            <a:ext cx="3349625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A1B1FE5A-CAF0-8895-7F63-B46459F21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6"/>
          <a:stretch>
            <a:fillRect/>
          </a:stretch>
        </p:blipFill>
        <p:spPr bwMode="auto">
          <a:xfrm>
            <a:off x="3435350" y="985838"/>
            <a:ext cx="3005138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FFEAA23-7D40-9439-632A-0507306D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7"/>
          <a:stretch>
            <a:fillRect/>
          </a:stretch>
        </p:blipFill>
        <p:spPr bwMode="auto">
          <a:xfrm>
            <a:off x="3530600" y="4137025"/>
            <a:ext cx="3016250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0">
            <a:extLst>
              <a:ext uri="{FF2B5EF4-FFF2-40B4-BE49-F238E27FC236}">
                <a16:creationId xmlns:a16="http://schemas.microsoft.com/office/drawing/2014/main" id="{BC3B3C64-8E43-EDC5-1A30-D7F22F3C36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3100" y="160338"/>
          <a:ext cx="7016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160338"/>
                        <a:ext cx="7016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3" name="Text Box 4">
            <a:extLst>
              <a:ext uri="{FF2B5EF4-FFF2-40B4-BE49-F238E27FC236}">
                <a16:creationId xmlns:a16="http://schemas.microsoft.com/office/drawing/2014/main" id="{868CBBF5-FE83-D0C4-5613-288BB995E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6425" y="3975100"/>
            <a:ext cx="2808288" cy="193833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ru-RU" alt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просушки обмундирование подвешивается на плечиках, а обувь вверх подошвой надевается на специальные штыри. </a:t>
            </a:r>
          </a:p>
        </p:txBody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6AAC597E-8C66-72B3-D2B4-370935B90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60338"/>
            <a:ext cx="7704137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/>
              <a:t>Сушилка для обмундирования:</a:t>
            </a:r>
          </a:p>
        </p:txBody>
      </p:sp>
      <p:pic>
        <p:nvPicPr>
          <p:cNvPr id="51205" name="Picture 2">
            <a:extLst>
              <a:ext uri="{FF2B5EF4-FFF2-40B4-BE49-F238E27FC236}">
                <a16:creationId xmlns:a16="http://schemas.microsoft.com/office/drawing/2014/main" id="{1C2958E7-CF55-27CE-9AEB-260049D5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0" r="52414"/>
          <a:stretch>
            <a:fillRect/>
          </a:stretch>
        </p:blipFill>
        <p:spPr bwMode="auto">
          <a:xfrm>
            <a:off x="323850" y="663575"/>
            <a:ext cx="3935413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4">
            <a:extLst>
              <a:ext uri="{FF2B5EF4-FFF2-40B4-BE49-F238E27FC236}">
                <a16:creationId xmlns:a16="http://schemas.microsoft.com/office/drawing/2014/main" id="{9EE40665-A99C-5380-A4BD-B35C7AC74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860800"/>
            <a:ext cx="5040313" cy="22320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1207" name="Rectangle 5">
            <a:extLst>
              <a:ext uri="{FF2B5EF4-FFF2-40B4-BE49-F238E27FC236}">
                <a16:creationId xmlns:a16="http://schemas.microsoft.com/office/drawing/2014/main" id="{A626B2B4-BA6C-B6BF-B8E7-8ACDA7188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8" y="3956050"/>
            <a:ext cx="4803775" cy="20224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51208" name="Text Box 6">
            <a:extLst>
              <a:ext uri="{FF2B5EF4-FFF2-40B4-BE49-F238E27FC236}">
                <a16:creationId xmlns:a16="http://schemas.microsoft.com/office/drawing/2014/main" id="{3D094721-BA6B-CF2E-97A5-55BBFD6AD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4037013"/>
            <a:ext cx="3917950" cy="1822450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ru-RU" altLang="ru-RU" sz="1000" b="1">
                <a:latin typeface="Times New Roman" panose="02020603050405020304" pitchFamily="18" charset="0"/>
              </a:rPr>
              <a:t>инструкция</a:t>
            </a:r>
          </a:p>
          <a:p>
            <a:pPr algn="ctr"/>
            <a:r>
              <a:rPr lang="ru-RU" altLang="ru-RU" sz="1000" b="1">
                <a:latin typeface="Times New Roman" panose="02020603050405020304" pitchFamily="18" charset="0"/>
              </a:rPr>
              <a:t>по режимам сушки</a:t>
            </a:r>
          </a:p>
          <a:p>
            <a:pPr algn="ctr"/>
            <a:r>
              <a:rPr lang="ru-RU" altLang="ru-RU" sz="1000">
                <a:latin typeface="Times New Roman" panose="02020603050405020304" pitchFamily="18" charset="0"/>
              </a:rPr>
              <a:t>Температура воздуха должна быть:</a:t>
            </a:r>
          </a:p>
          <a:p>
            <a:pPr>
              <a:spcAft>
                <a:spcPts val="800"/>
              </a:spcAft>
            </a:pPr>
            <a:r>
              <a:rPr lang="ru-RU" altLang="ru-RU" sz="1000">
                <a:latin typeface="Times New Roman" panose="02020603050405020304" pitchFamily="18" charset="0"/>
              </a:rPr>
              <a:t>при сушке обуви	                            +40°с	</a:t>
            </a:r>
            <a:endParaRPr lang="ru-RU" altLang="ru-RU" sz="1100">
              <a:latin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altLang="ru-RU" sz="1000">
                <a:latin typeface="Times New Roman" panose="02020603050405020304" pitchFamily="18" charset="0"/>
              </a:rPr>
              <a:t>при сушке шерстяных и меловых изделий	+60°С	</a:t>
            </a:r>
            <a:endParaRPr lang="ru-RU" altLang="ru-RU" sz="1100">
              <a:latin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altLang="ru-RU" sz="1000">
                <a:latin typeface="Times New Roman" panose="02020603050405020304" pitchFamily="18" charset="0"/>
              </a:rPr>
              <a:t>при сушке хлопчатобумажного обмундирования	+110°С	</a:t>
            </a:r>
            <a:endParaRPr lang="ru-RU" altLang="ru-RU" sz="1100">
              <a:latin typeface="Times New Roman" panose="02020603050405020304" pitchFamily="18" charset="0"/>
            </a:endParaRPr>
          </a:p>
          <a:p>
            <a:pPr algn="ctr"/>
            <a:r>
              <a:rPr lang="ru-RU" altLang="ru-RU" sz="1000">
                <a:latin typeface="Times New Roman" panose="02020603050405020304" pitchFamily="18" charset="0"/>
              </a:rPr>
              <a:t>Командир 2 роты</a:t>
            </a:r>
          </a:p>
          <a:p>
            <a:pPr algn="ctr"/>
            <a:r>
              <a:rPr lang="ru-RU" altLang="ru-RU" sz="1000">
                <a:latin typeface="Times New Roman" panose="02020603050405020304" pitchFamily="18" charset="0"/>
              </a:rPr>
              <a:t>капитан		И. Сидоров</a:t>
            </a:r>
            <a:endParaRPr lang="ru-RU" altLang="ru-RU"/>
          </a:p>
        </p:txBody>
      </p:sp>
      <p:pic>
        <p:nvPicPr>
          <p:cNvPr id="51209" name="Picture 7" descr="Безымянный 6">
            <a:extLst>
              <a:ext uri="{FF2B5EF4-FFF2-40B4-BE49-F238E27FC236}">
                <a16:creationId xmlns:a16="http://schemas.microsoft.com/office/drawing/2014/main" id="{D889060B-2317-8356-8657-FBAE36A6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4092575"/>
            <a:ext cx="65405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Picture 10" descr="https://img.tyt.by/n/fotofact/00/a/img_0245_granica_2.jpg">
            <a:extLst>
              <a:ext uri="{FF2B5EF4-FFF2-40B4-BE49-F238E27FC236}">
                <a16:creationId xmlns:a16="http://schemas.microsoft.com/office/drawing/2014/main" id="{5130E42D-CB58-2777-7866-30C20891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692150"/>
            <a:ext cx="4564062" cy="30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3">
            <a:extLst>
              <a:ext uri="{FF2B5EF4-FFF2-40B4-BE49-F238E27FC236}">
                <a16:creationId xmlns:a16="http://schemas.microsoft.com/office/drawing/2014/main" id="{4CE9A4BF-2BC7-A067-0086-A4868B036F0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2780928"/>
            <a:ext cx="8445500" cy="1916112"/>
          </a:xfrm>
        </p:spPr>
        <p:txBody>
          <a:bodyPr rtlCol="0">
            <a:normAutofit fontScale="85000" lnSpcReduction="2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ru-RU" sz="47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</a:t>
            </a:r>
            <a:r>
              <a:rPr lang="ru-RU" altLang="ru-RU" sz="48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Размещение военнослужащих.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ru-RU" altLang="ru-RU" sz="48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Содержание помещений</a:t>
            </a:r>
          </a:p>
          <a:p>
            <a:pPr marL="0" indent="0" algn="ctr">
              <a:buFont typeface="Arial" panose="020B0604020202020204" pitchFamily="34" charset="0"/>
              <a:buNone/>
              <a:defRPr/>
            </a:pPr>
            <a:r>
              <a:rPr lang="ru-RU" altLang="ru-RU" sz="48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и территории воинской части</a:t>
            </a:r>
            <a:r>
              <a:rPr lang="ru-RU" sz="4700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»</a:t>
            </a:r>
          </a:p>
          <a:p>
            <a:pPr marL="609600" indent="-60960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8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609600" indent="-609600"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ru-RU" altLang="ru-RU" sz="48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0">
            <a:extLst>
              <a:ext uri="{FF2B5EF4-FFF2-40B4-BE49-F238E27FC236}">
                <a16:creationId xmlns:a16="http://schemas.microsoft.com/office/drawing/2014/main" id="{B0AE35DB-A048-A611-BAA7-7E758FC27D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3100" y="160338"/>
          <a:ext cx="70167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3100" y="160338"/>
                        <a:ext cx="70167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7" name="Text Box 4">
            <a:extLst>
              <a:ext uri="{FF2B5EF4-FFF2-40B4-BE49-F238E27FC236}">
                <a16:creationId xmlns:a16="http://schemas.microsoft.com/office/drawing/2014/main" id="{7EEB2C86-256E-7DBF-EE91-2E48ADB0A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4365625"/>
            <a:ext cx="8488362" cy="17541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buFont typeface="Arial" panose="020B0604020202020204" pitchFamily="34" charset="0"/>
              <a:buNone/>
            </a:pPr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Стрелковое оружие и боеприпасы, в том числе учебные, в подразделениях хранятся в отдельной комнате с металлическими решетками на окнах, находящейся под постоянной охраной лиц суточного наряда и оборудованной техническими средствами охраны, оснащенными основными и резервными источниками питания, с выводом информации (звуковой и световой) к дежурному по части. Дверь комнаты должна быть металлической, решетчатой.</a:t>
            </a:r>
          </a:p>
        </p:txBody>
      </p:sp>
      <p:sp>
        <p:nvSpPr>
          <p:cNvPr id="52228" name="Text Box 2">
            <a:extLst>
              <a:ext uri="{FF2B5EF4-FFF2-40B4-BE49-F238E27FC236}">
                <a16:creationId xmlns:a16="http://schemas.microsoft.com/office/drawing/2014/main" id="{0C971194-D6A2-9F43-A515-5323F468E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60338"/>
            <a:ext cx="7705725" cy="40005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000" b="1"/>
              <a:t>Общий вид комнаты для хранения оружия:</a:t>
            </a:r>
          </a:p>
        </p:txBody>
      </p:sp>
      <p:grpSp>
        <p:nvGrpSpPr>
          <p:cNvPr id="52229" name="Group 2">
            <a:extLst>
              <a:ext uri="{FF2B5EF4-FFF2-40B4-BE49-F238E27FC236}">
                <a16:creationId xmlns:a16="http://schemas.microsoft.com/office/drawing/2014/main" id="{D7969CCF-E1A6-D251-9D26-550A17EAC6C1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765175"/>
            <a:ext cx="8640762" cy="3195638"/>
            <a:chOff x="2187" y="8781"/>
            <a:chExt cx="6591" cy="2400"/>
          </a:xfrm>
        </p:grpSpPr>
        <p:pic>
          <p:nvPicPr>
            <p:cNvPr id="52230" name="Picture 3">
              <a:extLst>
                <a:ext uri="{FF2B5EF4-FFF2-40B4-BE49-F238E27FC236}">
                  <a16:creationId xmlns:a16="http://schemas.microsoft.com/office/drawing/2014/main" id="{8B5C2EC7-4444-523E-D6CA-D0A8125EF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" y="8791"/>
              <a:ext cx="3197" cy="2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1" name="Picture 4">
              <a:extLst>
                <a:ext uri="{FF2B5EF4-FFF2-40B4-BE49-F238E27FC236}">
                  <a16:creationId xmlns:a16="http://schemas.microsoft.com/office/drawing/2014/main" id="{B356E171-0CA4-AE76-F0E4-5CBAB4610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" y="8781"/>
              <a:ext cx="3197" cy="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0">
            <a:extLst>
              <a:ext uri="{FF2B5EF4-FFF2-40B4-BE49-F238E27FC236}">
                <a16:creationId xmlns:a16="http://schemas.microsoft.com/office/drawing/2014/main" id="{4747B1AC-9EA6-42BF-A705-EC8E53B99B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28575"/>
          <a:ext cx="7000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28575"/>
                        <a:ext cx="7000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1" name="Picture 2">
            <a:extLst>
              <a:ext uri="{FF2B5EF4-FFF2-40B4-BE49-F238E27FC236}">
                <a16:creationId xmlns:a16="http://schemas.microsoft.com/office/drawing/2014/main" id="{C8C933D2-D5C8-E550-B96F-918BEA58B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4338"/>
            <a:ext cx="6970713" cy="250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Text Box 5">
            <a:extLst>
              <a:ext uri="{FF2B5EF4-FFF2-40B4-BE49-F238E27FC236}">
                <a16:creationId xmlns:a16="http://schemas.microsoft.com/office/drawing/2014/main" id="{C76A9D5A-EB96-0747-9B06-DCEEF33DF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0325"/>
            <a:ext cx="3448050" cy="1477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Пулеметы, автоматы, карабины, винтовки, приборы учебных стрельб и ручные гранатометы, а также штыки-ножи (штыки)</a:t>
            </a:r>
            <a:endParaRPr lang="ru-RU" altLang="ru-RU" b="1"/>
          </a:p>
        </p:txBody>
      </p:sp>
      <p:sp>
        <p:nvSpPr>
          <p:cNvPr id="53253" name="Text Box 23">
            <a:extLst>
              <a:ext uri="{FF2B5EF4-FFF2-40B4-BE49-F238E27FC236}">
                <a16:creationId xmlns:a16="http://schemas.microsoft.com/office/drawing/2014/main" id="{781B9D6A-5D5D-E643-CDB5-706FF5A82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631825"/>
            <a:ext cx="467201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хранятся в пирамидах</a:t>
            </a:r>
            <a:endParaRPr lang="ru-RU" altLang="ru-RU" b="1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240D02B8-8711-DA59-04CE-C2A46783E7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844550"/>
            <a:ext cx="400050" cy="15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3255" name="Text Box 5">
            <a:extLst>
              <a:ext uri="{FF2B5EF4-FFF2-40B4-BE49-F238E27FC236}">
                <a16:creationId xmlns:a16="http://schemas.microsoft.com/office/drawing/2014/main" id="{561C1A0B-7BC0-0B64-75C8-DBBC816A2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1597025"/>
            <a:ext cx="344805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пистолеты и боеприпасы </a:t>
            </a:r>
            <a:endParaRPr lang="ru-RU" altLang="ru-RU" b="1"/>
          </a:p>
        </p:txBody>
      </p:sp>
      <p:sp>
        <p:nvSpPr>
          <p:cNvPr id="53256" name="Text Box 23">
            <a:extLst>
              <a:ext uri="{FF2B5EF4-FFF2-40B4-BE49-F238E27FC236}">
                <a16:creationId xmlns:a16="http://schemas.microsoft.com/office/drawing/2014/main" id="{BF3A9F14-AF87-94E7-4197-8A7A38CB7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1382713"/>
            <a:ext cx="4646613" cy="9239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ru-RU" altLang="ru-RU"/>
              <a:t>хранятся в металлических, закрывающихся на замок шкафах (сейфах) или ящиках</a:t>
            </a:r>
            <a:endParaRPr lang="ru-RU" altLang="ru-RU" b="1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F81F1FC0-9B94-320C-5CD0-68C06FDFB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181133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3258" name="Text Box 5">
            <a:extLst>
              <a:ext uri="{FF2B5EF4-FFF2-40B4-BE49-F238E27FC236}">
                <a16:creationId xmlns:a16="http://schemas.microsoft.com/office/drawing/2014/main" id="{B78BC39C-8C52-ADC2-7623-BC32562D7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86025"/>
            <a:ext cx="3448050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Учебное оружие и учебные боеприпасы</a:t>
            </a:r>
            <a:endParaRPr lang="ru-RU" altLang="ru-RU" b="1"/>
          </a:p>
        </p:txBody>
      </p:sp>
      <p:sp>
        <p:nvSpPr>
          <p:cNvPr id="53259" name="Text Box 23">
            <a:extLst>
              <a:ext uri="{FF2B5EF4-FFF2-40B4-BE49-F238E27FC236}">
                <a16:creationId xmlns:a16="http://schemas.microsoft.com/office/drawing/2014/main" id="{D258E652-C9C4-423E-44E6-D8D4186FE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419350"/>
            <a:ext cx="4654550" cy="9239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ru-RU" altLang="ru-RU"/>
              <a:t>храниться отдельно от боевых, обозначается надписью: «Учебное оружие» </a:t>
            </a:r>
            <a:endParaRPr lang="ru-RU" altLang="ru-RU" b="1"/>
          </a:p>
        </p:txBody>
      </p:sp>
      <p:sp>
        <p:nvSpPr>
          <p:cNvPr id="53260" name="Text Box 5">
            <a:extLst>
              <a:ext uri="{FF2B5EF4-FFF2-40B4-BE49-F238E27FC236}">
                <a16:creationId xmlns:a16="http://schemas.microsoft.com/office/drawing/2014/main" id="{435486BC-0B7F-5ED4-A88D-F041E7337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24275"/>
            <a:ext cx="344805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Спортивное оружие </a:t>
            </a:r>
            <a:endParaRPr lang="ru-RU" altLang="ru-RU" b="1"/>
          </a:p>
        </p:txBody>
      </p:sp>
      <p:sp>
        <p:nvSpPr>
          <p:cNvPr id="53261" name="Text Box 23">
            <a:extLst>
              <a:ext uri="{FF2B5EF4-FFF2-40B4-BE49-F238E27FC236}">
                <a16:creationId xmlns:a16="http://schemas.microsoft.com/office/drawing/2014/main" id="{463F088F-DB2A-9B1D-88E6-FD5AD517C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3455988"/>
            <a:ext cx="4646613" cy="646112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хранится вместе с боевым, обозначается надписью: «Спортивное оружие» </a:t>
            </a:r>
            <a:endParaRPr lang="ru-RU" altLang="ru-RU" b="1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05DB74EF-31CD-96F5-E22E-417482B1F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280828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4F40D00A-EB44-A228-DA12-412935453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925" y="390048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Object 0">
            <a:extLst>
              <a:ext uri="{FF2B5EF4-FFF2-40B4-BE49-F238E27FC236}">
                <a16:creationId xmlns:a16="http://schemas.microsoft.com/office/drawing/2014/main" id="{3A85D9B7-7106-F54D-E6CB-BDA4BAA03E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28575"/>
          <a:ext cx="7000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28575"/>
                        <a:ext cx="7000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5" name="Picture 2">
            <a:extLst>
              <a:ext uri="{FF2B5EF4-FFF2-40B4-BE49-F238E27FC236}">
                <a16:creationId xmlns:a16="http://schemas.microsoft.com/office/drawing/2014/main" id="{96F36B18-5B68-C797-E16B-FEB565B1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224338"/>
            <a:ext cx="6970713" cy="250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>
            <a:extLst>
              <a:ext uri="{FF2B5EF4-FFF2-40B4-BE49-F238E27FC236}">
                <a16:creationId xmlns:a16="http://schemas.microsoft.com/office/drawing/2014/main" id="{F35D9CEB-CB3E-E959-88D4-EE754DD93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0325"/>
            <a:ext cx="3448050" cy="147796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Пулеметы, автоматы, карабины, винтовки, приборы учебных стрельб и ручные гранатометы, а также штыки-ножи (штыки)</a:t>
            </a:r>
            <a:endParaRPr lang="ru-RU" altLang="ru-RU" b="1"/>
          </a:p>
        </p:txBody>
      </p:sp>
      <p:sp>
        <p:nvSpPr>
          <p:cNvPr id="54277" name="Text Box 23">
            <a:extLst>
              <a:ext uri="{FF2B5EF4-FFF2-40B4-BE49-F238E27FC236}">
                <a16:creationId xmlns:a16="http://schemas.microsoft.com/office/drawing/2014/main" id="{1378869E-0937-7F4A-4647-0A7618F6F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631825"/>
            <a:ext cx="4672013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хранятся в пирамидах</a:t>
            </a:r>
            <a:endParaRPr lang="ru-RU" altLang="ru-RU" b="1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5C88775-9EBE-F111-E4AF-1E2F3F69B0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844550"/>
            <a:ext cx="400050" cy="15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4279" name="Text Box 5">
            <a:extLst>
              <a:ext uri="{FF2B5EF4-FFF2-40B4-BE49-F238E27FC236}">
                <a16:creationId xmlns:a16="http://schemas.microsoft.com/office/drawing/2014/main" id="{BAC8E39B-416F-783C-EB9F-2BDE95E7E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1597025"/>
            <a:ext cx="344805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пистолеты и боеприпасы </a:t>
            </a:r>
            <a:endParaRPr lang="ru-RU" altLang="ru-RU" b="1"/>
          </a:p>
        </p:txBody>
      </p:sp>
      <p:sp>
        <p:nvSpPr>
          <p:cNvPr id="54280" name="Text Box 23">
            <a:extLst>
              <a:ext uri="{FF2B5EF4-FFF2-40B4-BE49-F238E27FC236}">
                <a16:creationId xmlns:a16="http://schemas.microsoft.com/office/drawing/2014/main" id="{8C5977A4-9790-0608-B67D-2549A0BE6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1382713"/>
            <a:ext cx="4646613" cy="9239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ru-RU" altLang="ru-RU"/>
              <a:t>хранятся в металлических, закрывающихся на замок шкафах (сейфах) или ящиках</a:t>
            </a:r>
            <a:endParaRPr lang="ru-RU" altLang="ru-RU" b="1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8598FC96-5E8C-6B97-6A30-B2868C2E3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181133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4282" name="Text Box 5">
            <a:extLst>
              <a:ext uri="{FF2B5EF4-FFF2-40B4-BE49-F238E27FC236}">
                <a16:creationId xmlns:a16="http://schemas.microsoft.com/office/drawing/2014/main" id="{2D3A5037-FC3C-F1B5-2575-543AB70F7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2486025"/>
            <a:ext cx="3448050" cy="646113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Учебное оружие и учебные боеприпасы</a:t>
            </a:r>
            <a:endParaRPr lang="ru-RU" altLang="ru-RU" b="1"/>
          </a:p>
        </p:txBody>
      </p:sp>
      <p:sp>
        <p:nvSpPr>
          <p:cNvPr id="54283" name="Text Box 23">
            <a:extLst>
              <a:ext uri="{FF2B5EF4-FFF2-40B4-BE49-F238E27FC236}">
                <a16:creationId xmlns:a16="http://schemas.microsoft.com/office/drawing/2014/main" id="{2CE39D9C-BB41-F4D3-9EE8-92E06B74D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419350"/>
            <a:ext cx="4654550" cy="9239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ru-RU" altLang="ru-RU"/>
              <a:t>храниться отдельно от боевых, обозначается надписью: «Учебное оружие» </a:t>
            </a:r>
            <a:endParaRPr lang="ru-RU" altLang="ru-RU" b="1"/>
          </a:p>
        </p:txBody>
      </p:sp>
      <p:sp>
        <p:nvSpPr>
          <p:cNvPr id="54284" name="Text Box 5">
            <a:extLst>
              <a:ext uri="{FF2B5EF4-FFF2-40B4-BE49-F238E27FC236}">
                <a16:creationId xmlns:a16="http://schemas.microsoft.com/office/drawing/2014/main" id="{5590E911-9D3A-0AC5-7F9D-F80CEAE21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" y="3724275"/>
            <a:ext cx="3448050" cy="36988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Спортивное оружие </a:t>
            </a:r>
            <a:endParaRPr lang="ru-RU" altLang="ru-RU" b="1"/>
          </a:p>
        </p:txBody>
      </p:sp>
      <p:sp>
        <p:nvSpPr>
          <p:cNvPr id="54285" name="Text Box 23">
            <a:extLst>
              <a:ext uri="{FF2B5EF4-FFF2-40B4-BE49-F238E27FC236}">
                <a16:creationId xmlns:a16="http://schemas.microsoft.com/office/drawing/2014/main" id="{9B820F25-2CE0-909F-E211-0BB7A38DB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3455988"/>
            <a:ext cx="4646613" cy="646112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хранится вместе с боевым, обозначается надписью: «Спортивное оружие» </a:t>
            </a:r>
            <a:endParaRPr lang="ru-RU" altLang="ru-RU" b="1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AA9EFC53-A8BA-BC11-7BA1-0AB037A87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7450" y="280828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" name="Line 28">
            <a:extLst>
              <a:ext uri="{FF2B5EF4-FFF2-40B4-BE49-F238E27FC236}">
                <a16:creationId xmlns:a16="http://schemas.microsoft.com/office/drawing/2014/main" id="{E8402444-968C-BF5E-CD2D-C4EC11054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7925" y="3900488"/>
            <a:ext cx="4254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Object 0">
            <a:extLst>
              <a:ext uri="{FF2B5EF4-FFF2-40B4-BE49-F238E27FC236}">
                <a16:creationId xmlns:a16="http://schemas.microsoft.com/office/drawing/2014/main" id="{B1E47C66-087F-A415-2B3F-79801FB17D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12138" y="158750"/>
          <a:ext cx="7302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2" imgW="2844800" imgH="2324100" progId="Paint.Picture">
                  <p:embed/>
                </p:oleObj>
              </mc:Choice>
              <mc:Fallback>
                <p:oleObj name="Точечный рисунок" r:id="rId2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2138" y="158750"/>
                        <a:ext cx="7302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>
            <a:extLst>
              <a:ext uri="{FF2B5EF4-FFF2-40B4-BE49-F238E27FC236}">
                <a16:creationId xmlns:a16="http://schemas.microsoft.com/office/drawing/2014/main" id="{31B2B843-AA7E-E14D-F5C0-D0750E35F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85738"/>
            <a:ext cx="7921625" cy="708025"/>
          </a:xfrm>
          <a:prstGeom prst="rect">
            <a:avLst/>
          </a:prstGeom>
          <a:solidFill>
            <a:srgbClr val="92D050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ru-RU" sz="2000" b="1" cap="all" dirty="0">
                <a:latin typeface="Arial" charset="0"/>
                <a:cs typeface="Arial" charset="0"/>
              </a:rPr>
              <a:t>Порядок хранения ключей от</a:t>
            </a:r>
          </a:p>
          <a:p>
            <a:pPr algn="ctr" eaLnBrk="1" hangingPunct="1">
              <a:defRPr/>
            </a:pPr>
            <a:r>
              <a:rPr lang="ru-RU" sz="2000" b="1" cap="all" dirty="0">
                <a:latin typeface="Arial" charset="0"/>
                <a:cs typeface="Arial" charset="0"/>
              </a:rPr>
              <a:t>комнаты хранения оружия</a:t>
            </a:r>
          </a:p>
        </p:txBody>
      </p:sp>
      <p:sp>
        <p:nvSpPr>
          <p:cNvPr id="55300" name="Text Box 5">
            <a:extLst>
              <a:ext uri="{FF2B5EF4-FFF2-40B4-BE49-F238E27FC236}">
                <a16:creationId xmlns:a16="http://schemas.microsoft.com/office/drawing/2014/main" id="{C2D7124C-8F64-DDB8-7175-0229620B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714625"/>
            <a:ext cx="3857625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пирамиды и комната</a:t>
            </a:r>
          </a:p>
        </p:txBody>
      </p:sp>
      <p:sp>
        <p:nvSpPr>
          <p:cNvPr id="55301" name="Text Box 23">
            <a:extLst>
              <a:ext uri="{FF2B5EF4-FFF2-40B4-BE49-F238E27FC236}">
                <a16:creationId xmlns:a16="http://schemas.microsoft.com/office/drawing/2014/main" id="{895B3E26-0B3C-1FF8-3789-9205BA30C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2714625"/>
            <a:ext cx="40005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печатью дежурного по роте</a:t>
            </a:r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E0B6304C-3721-F01D-AD71-FEB95F4CC0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3375" y="2924175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5303" name="Text Box 5">
            <a:extLst>
              <a:ext uri="{FF2B5EF4-FFF2-40B4-BE49-F238E27FC236}">
                <a16:creationId xmlns:a16="http://schemas.microsoft.com/office/drawing/2014/main" id="{DBDF808E-967D-23F3-B970-E8CE5877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214688"/>
            <a:ext cx="3857625" cy="646112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шкафы (сейфы) и ящики с пистолетами и боеприпасами</a:t>
            </a:r>
          </a:p>
        </p:txBody>
      </p:sp>
      <p:sp>
        <p:nvSpPr>
          <p:cNvPr id="55304" name="Text Box 23">
            <a:extLst>
              <a:ext uri="{FF2B5EF4-FFF2-40B4-BE49-F238E27FC236}">
                <a16:creationId xmlns:a16="http://schemas.microsoft.com/office/drawing/2014/main" id="{523224D9-7C76-C89C-2855-92CDA367D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3433763"/>
            <a:ext cx="400050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печатью старшины роты</a:t>
            </a:r>
          </a:p>
        </p:txBody>
      </p:sp>
      <p:sp>
        <p:nvSpPr>
          <p:cNvPr id="12" name="Line 28">
            <a:extLst>
              <a:ext uri="{FF2B5EF4-FFF2-40B4-BE49-F238E27FC236}">
                <a16:creationId xmlns:a16="http://schemas.microsoft.com/office/drawing/2014/main" id="{F92E5E04-31FE-BACE-1542-F7F5F8F03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3375" y="3643313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5306" name="Прямоугольник 10">
            <a:extLst>
              <a:ext uri="{FF2B5EF4-FFF2-40B4-BE49-F238E27FC236}">
                <a16:creationId xmlns:a16="http://schemas.microsoft.com/office/drawing/2014/main" id="{99F04C8C-EDE8-69A0-E43D-1859D221A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1038225"/>
            <a:ext cx="8643937" cy="923925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b="1"/>
              <a:t>Пирамиды с оружием и ящики с пистолетами и боеприпасами, а также комната для хранения оружия должны закрываться на замки и опечатываться мастичными печатями: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B12A078D-A545-E999-B39E-437C635B5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41538"/>
            <a:ext cx="2786063" cy="400050"/>
          </a:xfrm>
          <a:prstGeom prst="rec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>
                <a:latin typeface="Calibri"/>
              </a:rPr>
              <a:t>Первый экземпляр:</a:t>
            </a:r>
            <a:endParaRPr lang="ru-RU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5308" name="Text Box 5">
            <a:extLst>
              <a:ext uri="{FF2B5EF4-FFF2-40B4-BE49-F238E27FC236}">
                <a16:creationId xmlns:a16="http://schemas.microsoft.com/office/drawing/2014/main" id="{E2B83E60-A90D-59BE-AFEF-590843E65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4987925"/>
            <a:ext cx="2000250" cy="369888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в роте </a:t>
            </a:r>
            <a:endParaRPr lang="ru-RU" altLang="ru-RU" b="1"/>
          </a:p>
        </p:txBody>
      </p:sp>
      <p:sp>
        <p:nvSpPr>
          <p:cNvPr id="55309" name="Text Box 23">
            <a:extLst>
              <a:ext uri="{FF2B5EF4-FFF2-40B4-BE49-F238E27FC236}">
                <a16:creationId xmlns:a16="http://schemas.microsoft.com/office/drawing/2014/main" id="{E2A60CC3-A75C-06E9-7A5A-08661300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4783138"/>
            <a:ext cx="5786437" cy="64611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у командира роты в опечатанном тубусе в закрытом им на замок металлическом ящике</a:t>
            </a:r>
            <a:endParaRPr lang="ru-RU" altLang="ru-RU" b="1"/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53E632D0-49F1-C985-B7A0-4C5F3B1DF3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8" y="5143500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5311" name="Text Box 5">
            <a:extLst>
              <a:ext uri="{FF2B5EF4-FFF2-40B4-BE49-F238E27FC236}">
                <a16:creationId xmlns:a16="http://schemas.microsoft.com/office/drawing/2014/main" id="{F8AD8C2F-FB13-EDB8-E701-CDD12160C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5715000"/>
            <a:ext cx="2000250" cy="7842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в воинской </a:t>
            </a:r>
          </a:p>
          <a:p>
            <a:pPr eaLnBrk="1" hangingPunct="1">
              <a:spcBef>
                <a:spcPct val="50000"/>
              </a:spcBef>
            </a:pPr>
            <a:r>
              <a:rPr lang="ru-RU" altLang="ru-RU"/>
              <a:t>части</a:t>
            </a:r>
            <a:endParaRPr lang="ru-RU" altLang="ru-RU" b="1"/>
          </a:p>
        </p:txBody>
      </p:sp>
      <p:sp>
        <p:nvSpPr>
          <p:cNvPr id="55312" name="Text Box 23">
            <a:extLst>
              <a:ext uri="{FF2B5EF4-FFF2-40B4-BE49-F238E27FC236}">
                <a16:creationId xmlns:a16="http://schemas.microsoft.com/office/drawing/2014/main" id="{EC8A57A5-B963-1AB5-0ED1-E8C4E109E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5657850"/>
            <a:ext cx="5786437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/>
              <a:t>у дежурного по части в закрытом им на замок металлическом ящике в тубусах, опечатанных печатями командиров подразделений</a:t>
            </a:r>
            <a:endParaRPr lang="ru-RU" altLang="ru-RU" b="1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10DC00AA-4DC8-2750-3873-FE807A1FAB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8" y="6143625"/>
            <a:ext cx="72072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9CB906CB-4FC9-FC43-D8FB-0CF1917C3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4171950"/>
            <a:ext cx="3571875" cy="400050"/>
          </a:xfrm>
          <a:prstGeom prst="rect">
            <a:avLst/>
          </a:prstGeom>
          <a:solidFill>
            <a:srgbClr val="FF0000"/>
          </a:solidFill>
          <a:ln w="381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000" b="1" dirty="0">
                <a:latin typeface="Calibri"/>
              </a:rPr>
              <a:t>Второй и третий экземпляр:</a:t>
            </a:r>
            <a:endParaRPr lang="ru-RU" sz="20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7">
            <a:extLst>
              <a:ext uri="{FF2B5EF4-FFF2-40B4-BE49-F238E27FC236}">
                <a16:creationId xmlns:a16="http://schemas.microsoft.com/office/drawing/2014/main" id="{649C6FCF-6EF6-00D4-B30A-1A2936940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3500438"/>
            <a:ext cx="4643438" cy="120015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извлечения из Уголовного кодекса Российской Федерации об ответственности граждан за хищение оружия и боеприпасов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56323" name="Text Box 23">
            <a:extLst>
              <a:ext uri="{FF2B5EF4-FFF2-40B4-BE49-F238E27FC236}">
                <a16:creationId xmlns:a16="http://schemas.microsoft.com/office/drawing/2014/main" id="{136DC515-0769-6F25-9D6E-F78094A9E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63" y="2143125"/>
            <a:ext cx="4613275" cy="120015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>
                <a:solidFill>
                  <a:srgbClr val="FFFFFF"/>
                </a:solidFill>
              </a:rPr>
              <a:t>количество пирамид, шкафов (сейфов), ящиков, стендов, плакатов и другого хранящегося в этой комнате имущества, связанного с обслуживанием оружия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4" name="Line 28">
            <a:extLst>
              <a:ext uri="{FF2B5EF4-FFF2-40B4-BE49-F238E27FC236}">
                <a16:creationId xmlns:a16="http://schemas.microsoft.com/office/drawing/2014/main" id="{CA52B69B-90EA-B73C-CA87-7C294CD771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188" y="2786063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5" name="Line 28">
            <a:extLst>
              <a:ext uri="{FF2B5EF4-FFF2-40B4-BE49-F238E27FC236}">
                <a16:creationId xmlns:a16="http://schemas.microsoft.com/office/drawing/2014/main" id="{85D45992-6F2C-4E2B-8392-E87CFE3EF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188" y="4071938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807BFB08-1160-D520-640F-A6F5212DF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571625"/>
            <a:ext cx="4929188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charset="0"/>
                <a:cs typeface="Arial" charset="0"/>
              </a:rPr>
              <a:t>Опись в комнате для хранения оружия:</a:t>
            </a:r>
            <a:endParaRPr lang="ru-RU" sz="2000" b="1" cap="all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6B23C5CF-90DB-3F93-2470-F879A3081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5000625"/>
            <a:ext cx="6572250" cy="923925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В описи указываются инвентарные номера пирамид, шкафов (сейфов), ящиков и номер печати, которой они опечатаны. Подписываются командиром роты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8" name="Line 27">
            <a:extLst>
              <a:ext uri="{FF2B5EF4-FFF2-40B4-BE49-F238E27FC236}">
                <a16:creationId xmlns:a16="http://schemas.microsoft.com/office/drawing/2014/main" id="{46BC67F9-E76F-C469-3666-D97833FD18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188" y="2000250"/>
            <a:ext cx="0" cy="3492500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AEA51272-AF2B-B618-AC34-4FC34CDC7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188" y="5500688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0">
            <a:extLst>
              <a:ext uri="{FF2B5EF4-FFF2-40B4-BE49-F238E27FC236}">
                <a16:creationId xmlns:a16="http://schemas.microsoft.com/office/drawing/2014/main" id="{CAD3DE25-1337-E28C-F6E4-E1E0F66498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2634EDAB-F9A9-DFE7-5075-7E3D7B866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28625"/>
            <a:ext cx="5000625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cap="all" dirty="0">
                <a:solidFill>
                  <a:srgbClr val="FFC000"/>
                </a:solidFill>
                <a:latin typeface="Arial" charset="0"/>
                <a:cs typeface="Arial" charset="0"/>
              </a:rPr>
              <a:t>Порядок хранения оружия</a:t>
            </a:r>
          </a:p>
        </p:txBody>
      </p:sp>
      <p:pic>
        <p:nvPicPr>
          <p:cNvPr id="57348" name="Picture 3">
            <a:extLst>
              <a:ext uri="{FF2B5EF4-FFF2-40B4-BE49-F238E27FC236}">
                <a16:creationId xmlns:a16="http://schemas.microsoft.com/office/drawing/2014/main" id="{B99A95F3-8527-E38E-87B9-C91CBE07F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872" r="39636"/>
          <a:stretch>
            <a:fillRect/>
          </a:stretch>
        </p:blipFill>
        <p:spPr bwMode="auto">
          <a:xfrm rot="-60000">
            <a:off x="246063" y="2595563"/>
            <a:ext cx="2751137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7">
            <a:extLst>
              <a:ext uri="{FF2B5EF4-FFF2-40B4-BE49-F238E27FC236}">
                <a16:creationId xmlns:a16="http://schemas.microsoft.com/office/drawing/2014/main" id="{E2B61E9F-4D64-31A0-470C-9713BA1F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3571875"/>
            <a:ext cx="4767262" cy="923925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опись с указанием вида и количества хранящихся в них оружия и имущества, связанного с его обслуживанием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57350" name="Text Box 23">
            <a:extLst>
              <a:ext uri="{FF2B5EF4-FFF2-40B4-BE49-F238E27FC236}">
                <a16:creationId xmlns:a16="http://schemas.microsoft.com/office/drawing/2014/main" id="{CCD94871-CBC6-B413-FD8B-AD350A52A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2143125"/>
            <a:ext cx="4735513" cy="120015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>
                <a:solidFill>
                  <a:srgbClr val="FFFFFF"/>
                </a:solidFill>
              </a:rPr>
              <a:t>ярлык с указанием подразделения, воинского звания, фамилии и инициалов ответственного лица, номера пирамиды, и номера печати, которой они опечатаны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8" name="Line 28">
            <a:extLst>
              <a:ext uri="{FF2B5EF4-FFF2-40B4-BE49-F238E27FC236}">
                <a16:creationId xmlns:a16="http://schemas.microsoft.com/office/drawing/2014/main" id="{CC4E0791-C329-E3B6-E8C8-8A0497C274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2786063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58DEADAC-2F40-885C-7265-59CF2D53D9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4071938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90275D7E-CA74-5371-AC13-5C81422C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571625"/>
            <a:ext cx="5429250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charset="0"/>
                <a:cs typeface="Arial" charset="0"/>
              </a:rPr>
              <a:t>Пирамида для хранения оружия:</a:t>
            </a:r>
            <a:endParaRPr lang="ru-RU" sz="2000" b="1" cap="all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57354" name="Text Box 7">
            <a:extLst>
              <a:ext uri="{FF2B5EF4-FFF2-40B4-BE49-F238E27FC236}">
                <a16:creationId xmlns:a16="http://schemas.microsoft.com/office/drawing/2014/main" id="{C9506DBC-4514-4A02-26F8-AE0C6076D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4786313"/>
            <a:ext cx="4786312" cy="1754187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У каждого гнезда пирамиды, должен быть прикреплен ярлык с указанием вида и номера оружия и номера противогаза, а также воинского звания, фамилии и инициалов лица, за которым они закреплены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89854CD6-4DBC-F636-5AF0-C55455C506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1928813"/>
            <a:ext cx="0" cy="3887787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6EFE6542-BD27-303C-2C4F-0BC48DEE7C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5786438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Object 0">
            <a:extLst>
              <a:ext uri="{FF2B5EF4-FFF2-40B4-BE49-F238E27FC236}">
                <a16:creationId xmlns:a16="http://schemas.microsoft.com/office/drawing/2014/main" id="{835A66D5-E314-6FF0-3CE9-2E8B6466F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16913" y="28575"/>
          <a:ext cx="7000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28575"/>
                        <a:ext cx="7000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1" name="Picture 3">
            <a:extLst>
              <a:ext uri="{FF2B5EF4-FFF2-40B4-BE49-F238E27FC236}">
                <a16:creationId xmlns:a16="http://schemas.microsoft.com/office/drawing/2014/main" id="{57B1A2CF-3851-E382-2093-0C631D67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872" r="39636"/>
          <a:stretch>
            <a:fillRect/>
          </a:stretch>
        </p:blipFill>
        <p:spPr bwMode="auto">
          <a:xfrm rot="-60000">
            <a:off x="222250" y="855663"/>
            <a:ext cx="3071813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Text Box 7">
            <a:extLst>
              <a:ext uri="{FF2B5EF4-FFF2-40B4-BE49-F238E27FC236}">
                <a16:creationId xmlns:a16="http://schemas.microsoft.com/office/drawing/2014/main" id="{F006C967-AB4A-D0DE-6942-C16957F20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300" y="2260600"/>
            <a:ext cx="4767263" cy="923925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опись с указанием вида и количества хранящихся в них оружия и имущества, связанного с его обслуживанием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58373" name="Text Box 23">
            <a:extLst>
              <a:ext uri="{FF2B5EF4-FFF2-40B4-BE49-F238E27FC236}">
                <a16:creationId xmlns:a16="http://schemas.microsoft.com/office/drawing/2014/main" id="{823971EF-13ED-1A7B-5E7D-DF6EF954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831850"/>
            <a:ext cx="4735512" cy="120015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>
                <a:solidFill>
                  <a:srgbClr val="FFFFFF"/>
                </a:solidFill>
              </a:rPr>
              <a:t>ярлык с указанием подразделения, воинского звания, фамилии и инициалов ответственного лица, номера пирамиды, и номера печати, которой они опечатаны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DF5FBDA2-CB48-E266-C5C4-7C8A62E6F6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1474788"/>
            <a:ext cx="5794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5" name="Line 28">
            <a:extLst>
              <a:ext uri="{FF2B5EF4-FFF2-40B4-BE49-F238E27FC236}">
                <a16:creationId xmlns:a16="http://schemas.microsoft.com/office/drawing/2014/main" id="{C6B6E2DC-A242-B404-B4F8-0A036C369B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2760663"/>
            <a:ext cx="5794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08F85C93-3590-C0D5-CB20-A3765BB80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60350"/>
            <a:ext cx="5429250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charset="0"/>
                <a:cs typeface="Arial" charset="0"/>
              </a:rPr>
              <a:t>Пирамида для хранения оружия:</a:t>
            </a:r>
            <a:endParaRPr lang="ru-RU" sz="2000" b="1" cap="all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58377" name="Text Box 7">
            <a:extLst>
              <a:ext uri="{FF2B5EF4-FFF2-40B4-BE49-F238E27FC236}">
                <a16:creationId xmlns:a16="http://schemas.microsoft.com/office/drawing/2014/main" id="{F3B13A17-165B-A912-429E-952F19D59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300" y="3475038"/>
            <a:ext cx="4786313" cy="1754187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У каждого гнезда пирамиды, должен быть прикреплен ярлык с указанием вида и номера оружия и номера противогаза, а также воинского звания, фамилии и инициалов лица, за которым они закреплены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94B0B239-35A1-5D79-C38B-A8B9A7869F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617538"/>
            <a:ext cx="0" cy="388778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41889EE5-77C3-F148-229A-10E4582294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4475163"/>
            <a:ext cx="5794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A1C17AA-2B9F-CA1E-A1D0-C1132BCBD04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188640"/>
            <a:ext cx="8229600" cy="1512888"/>
          </a:xfrm>
        </p:spPr>
        <p:txBody>
          <a:bodyPr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169AB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5400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Вопрос № 2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3047EE2-0C29-08D4-3DD0-29E610ADBE9B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412776"/>
            <a:ext cx="8496944" cy="4824536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  <a:defRPr/>
            </a:pPr>
            <a:r>
              <a:rPr 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«</a:t>
            </a:r>
            <a:r>
              <a:rPr lang="ru-RU" alt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Содержание помещений и территории воинской части</a:t>
            </a:r>
            <a:r>
              <a:rPr 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»</a:t>
            </a:r>
          </a:p>
          <a:p>
            <a:pPr marL="609600" indent="-609600" algn="ctr">
              <a:buFont typeface="Arial" pitchFamily="34" charset="0"/>
              <a:buNone/>
              <a:defRPr/>
            </a:pPr>
            <a:endParaRPr 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>
              <a:buFont typeface="Arial" pitchFamily="34" charset="0"/>
              <a:buNone/>
              <a:defRPr/>
            </a:pPr>
            <a:endParaRPr 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>
              <a:buFont typeface="Arial" pitchFamily="34" charset="0"/>
              <a:buNone/>
              <a:defRPr/>
            </a:pPr>
            <a:endParaRPr lang="ru-RU" alt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>
              <a:buFont typeface="Arial" charset="0"/>
              <a:buNone/>
              <a:defRPr/>
            </a:pPr>
            <a:endParaRPr lang="ru-RU" altLang="ru-RU" sz="4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>
            <a:extLst>
              <a:ext uri="{FF2B5EF4-FFF2-40B4-BE49-F238E27FC236}">
                <a16:creationId xmlns:a16="http://schemas.microsoft.com/office/drawing/2014/main" id="{3CDB8376-86A2-534A-0C03-A0B0CE43E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-100013"/>
            <a:ext cx="9144000" cy="618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0">
            <a:extLst>
              <a:ext uri="{FF2B5EF4-FFF2-40B4-BE49-F238E27FC236}">
                <a16:creationId xmlns:a16="http://schemas.microsoft.com/office/drawing/2014/main" id="{2AC3C47C-B3CD-AC57-1EFF-0497B1118A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3" name="Picture 2">
            <a:extLst>
              <a:ext uri="{FF2B5EF4-FFF2-40B4-BE49-F238E27FC236}">
                <a16:creationId xmlns:a16="http://schemas.microsoft.com/office/drawing/2014/main" id="{1290D498-7C47-0BA7-24C0-F450A95B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19088"/>
            <a:ext cx="8431213" cy="621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4DB9895-AE0D-EF4F-97A9-4A8315A8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41"/>
            <a:ext cx="8229600" cy="83785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Учебные вопросы:</a:t>
            </a:r>
          </a:p>
        </p:txBody>
      </p:sp>
      <p:sp>
        <p:nvSpPr>
          <p:cNvPr id="6148" name="Прямоугольник 1">
            <a:extLst>
              <a:ext uri="{FF2B5EF4-FFF2-40B4-BE49-F238E27FC236}">
                <a16:creationId xmlns:a16="http://schemas.microsoft.com/office/drawing/2014/main" id="{C43E6C31-587C-3902-245C-2DB8830462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57338"/>
            <a:ext cx="8602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ru-RU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3200"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военнослужащих.</a:t>
            </a:r>
          </a:p>
        </p:txBody>
      </p:sp>
      <p:sp>
        <p:nvSpPr>
          <p:cNvPr id="4" name="Прямоугольник 1">
            <a:extLst>
              <a:ext uri="{FF2B5EF4-FFF2-40B4-BE49-F238E27FC236}">
                <a16:creationId xmlns:a16="http://schemas.microsoft.com/office/drawing/2014/main" id="{D0A1AE10-817F-5BCA-BDBE-044BCD129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565400"/>
            <a:ext cx="86026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Содержание помещений и территории воинской части.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7E0EA-0451-588E-263C-F760B2751AD1}"/>
              </a:ext>
            </a:extLst>
          </p:cNvPr>
          <p:cNvSpPr txBox="1"/>
          <p:nvPr/>
        </p:nvSpPr>
        <p:spPr>
          <a:xfrm>
            <a:off x="457200" y="3789040"/>
            <a:ext cx="83371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Распределение времени и внутренний порядок в повседневной деятельности в/с. Подъем, утренний осмотр и вечерняя проверка. Учебные занятия. Завтрак, обед, ужин.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3C039219-2522-22F4-6601-3BB4FAF4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9225"/>
            <a:ext cx="8443912" cy="638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714CE74C-7614-EA45-6656-16D2E174B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0"/>
            <a:ext cx="8035925" cy="558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F4FCBD-BB6F-FB68-12E9-DFFBA68D1E39}"/>
              </a:ext>
            </a:extLst>
          </p:cNvPr>
          <p:cNvSpPr/>
          <p:nvPr/>
        </p:nvSpPr>
        <p:spPr>
          <a:xfrm>
            <a:off x="3990975" y="4797425"/>
            <a:ext cx="4681538" cy="1944688"/>
          </a:xfrm>
          <a:prstGeom prst="rect">
            <a:avLst/>
          </a:prstGeom>
          <a:solidFill>
            <a:srgbClr val="220CA8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850" dirty="0">
                <a:solidFill>
                  <a:prstClr val="white"/>
                </a:solidFill>
              </a:rPr>
              <a:t>Табличка с назначением комнаты закрепляется примерно на высоте глаз человека (170 см). Ее размеры: высота - 10 см, ширина - 25 см. Таблички должны быть однообразными, под стеклом, иметь светлый фон, надписи на них делаются черным цветом.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76769CA2-786E-B418-1749-D7DFCD79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7825"/>
            <a:ext cx="8645525" cy="631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0">
            <a:extLst>
              <a:ext uri="{FF2B5EF4-FFF2-40B4-BE49-F238E27FC236}">
                <a16:creationId xmlns:a16="http://schemas.microsoft.com/office/drawing/2014/main" id="{851A7AF2-79B4-9EDF-7C0A-F48CFC3B26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4900" y="214313"/>
          <a:ext cx="12604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4900" y="214313"/>
                        <a:ext cx="12604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Text Box 3">
            <a:extLst>
              <a:ext uri="{FF2B5EF4-FFF2-40B4-BE49-F238E27FC236}">
                <a16:creationId xmlns:a16="http://schemas.microsoft.com/office/drawing/2014/main" id="{4AD485C0-C462-EF76-ACBB-984CE9B49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563" y="357188"/>
            <a:ext cx="5791200" cy="523875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2800" b="1">
                <a:solidFill>
                  <a:srgbClr val="FFC000"/>
                </a:solidFill>
              </a:rPr>
              <a:t>Содержание помещений. 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CD302AAC-6DAB-8B55-80EB-743883D83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497138"/>
            <a:ext cx="3429000" cy="64611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b="1">
                <a:solidFill>
                  <a:srgbClr val="FFFFFF"/>
                </a:solidFill>
              </a:rPr>
              <a:t>портреты и картины в рамках</a:t>
            </a:r>
          </a:p>
        </p:txBody>
      </p:sp>
      <p:sp>
        <p:nvSpPr>
          <p:cNvPr id="65541" name="Text Box 2">
            <a:extLst>
              <a:ext uri="{FF2B5EF4-FFF2-40B4-BE49-F238E27FC236}">
                <a16:creationId xmlns:a16="http://schemas.microsoft.com/office/drawing/2014/main" id="{4F97D358-6DC3-2A41-7432-3E9BFDB58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1568450"/>
            <a:ext cx="5572125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87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>
                <a:solidFill>
                  <a:srgbClr val="FFFF00"/>
                </a:solidFill>
              </a:rPr>
              <a:t>В комнатах (помещения) вывешиваются</a:t>
            </a:r>
            <a:r>
              <a:rPr lang="ru-RU" altLang="ru-RU" sz="2000" b="1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65542" name="Text Box 4">
            <a:extLst>
              <a:ext uri="{FF2B5EF4-FFF2-40B4-BE49-F238E27FC236}">
                <a16:creationId xmlns:a16="http://schemas.microsoft.com/office/drawing/2014/main" id="{EA8F1078-5D50-2501-1772-6412A4C8C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2493963"/>
            <a:ext cx="3857625" cy="646112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b="1">
                <a:solidFill>
                  <a:srgbClr val="FFFFFF"/>
                </a:solidFill>
              </a:rPr>
              <a:t>плакаты и другие наглядные пособия - на рейках</a:t>
            </a:r>
          </a:p>
        </p:txBody>
      </p:sp>
      <p:sp>
        <p:nvSpPr>
          <p:cNvPr id="20" name="Line 27">
            <a:extLst>
              <a:ext uri="{FF2B5EF4-FFF2-40B4-BE49-F238E27FC236}">
                <a16:creationId xmlns:a16="http://schemas.microsoft.com/office/drawing/2014/main" id="{1E67C550-1A0A-F0F5-9CA6-C624D9ADC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6250" y="1997075"/>
            <a:ext cx="0" cy="79216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E44882E9-172D-87C2-9DAF-3A341355D9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6250" y="2779713"/>
            <a:ext cx="5762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AB85A994-8CEF-7E38-B46F-95BEFDF67D6D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714750" y="2779713"/>
            <a:ext cx="5762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65546" name="Text Box 4">
            <a:extLst>
              <a:ext uri="{FF2B5EF4-FFF2-40B4-BE49-F238E27FC236}">
                <a16:creationId xmlns:a16="http://schemas.microsoft.com/office/drawing/2014/main" id="{D6EF803F-98B2-C166-6E2E-C2106635C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854575"/>
            <a:ext cx="3429000" cy="646113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b="1">
                <a:solidFill>
                  <a:srgbClr val="FFFFFF"/>
                </a:solidFill>
              </a:rPr>
              <a:t>цветы на подставках в кашпо</a:t>
            </a:r>
          </a:p>
        </p:txBody>
      </p:sp>
      <p:sp>
        <p:nvSpPr>
          <p:cNvPr id="65547" name="Text Box 2">
            <a:extLst>
              <a:ext uri="{FF2B5EF4-FFF2-40B4-BE49-F238E27FC236}">
                <a16:creationId xmlns:a16="http://schemas.microsoft.com/office/drawing/2014/main" id="{9A1FAEFF-92DD-5BF8-57A1-60379D1F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3925888"/>
            <a:ext cx="6072187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indent="3587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>
                <a:solidFill>
                  <a:srgbClr val="FFFF00"/>
                </a:solidFill>
              </a:rPr>
              <a:t>В комнатах (помещения) разрешается иметь</a:t>
            </a:r>
            <a:r>
              <a:rPr lang="ru-RU" altLang="ru-RU" sz="2000" b="1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65548" name="Text Box 4">
            <a:extLst>
              <a:ext uri="{FF2B5EF4-FFF2-40B4-BE49-F238E27FC236}">
                <a16:creationId xmlns:a16="http://schemas.microsoft.com/office/drawing/2014/main" id="{89360A36-71AA-B8B8-0E2A-A168795D5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851400"/>
            <a:ext cx="3857625" cy="646113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b="1">
                <a:solidFill>
                  <a:srgbClr val="FFFFFF"/>
                </a:solidFill>
              </a:rPr>
              <a:t>на окнах аккуратные однотонные занавески</a:t>
            </a:r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8D7465DA-BC0A-14B9-8E29-C97C5035EE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6250" y="4354513"/>
            <a:ext cx="0" cy="792162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5" name="Line 28">
            <a:extLst>
              <a:ext uri="{FF2B5EF4-FFF2-40B4-BE49-F238E27FC236}">
                <a16:creationId xmlns:a16="http://schemas.microsoft.com/office/drawing/2014/main" id="{2CCE4E1A-3B29-FA8D-5050-81B4608B52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86250" y="5137150"/>
            <a:ext cx="5762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6A6EF3D3-097E-1198-E15C-4A62ECE893DE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714750" y="5137150"/>
            <a:ext cx="5762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>
            <a:extLst>
              <a:ext uri="{FF2B5EF4-FFF2-40B4-BE49-F238E27FC236}">
                <a16:creationId xmlns:a16="http://schemas.microsoft.com/office/drawing/2014/main" id="{C4357CD1-CDA3-FA2D-7EA9-9FDAD9BC1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8766175" cy="622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>
            <a:extLst>
              <a:ext uri="{FF2B5EF4-FFF2-40B4-BE49-F238E27FC236}">
                <a16:creationId xmlns:a16="http://schemas.microsoft.com/office/drawing/2014/main" id="{F4E3FDC3-6C14-7E4E-DCBD-7D0B80BA6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15888"/>
            <a:ext cx="8705850" cy="658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>
            <a:extLst>
              <a:ext uri="{FF2B5EF4-FFF2-40B4-BE49-F238E27FC236}">
                <a16:creationId xmlns:a16="http://schemas.microsoft.com/office/drawing/2014/main" id="{8DA896D3-484A-1716-9B9B-76EA43AB6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115888"/>
            <a:ext cx="9034463" cy="621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4" name="Object 0">
            <a:extLst>
              <a:ext uri="{FF2B5EF4-FFF2-40B4-BE49-F238E27FC236}">
                <a16:creationId xmlns:a16="http://schemas.microsoft.com/office/drawing/2014/main" id="{0FB7E08F-1097-C83C-CFDF-31D5FEFDAA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635" name="Picture 3">
            <a:extLst>
              <a:ext uri="{FF2B5EF4-FFF2-40B4-BE49-F238E27FC236}">
                <a16:creationId xmlns:a16="http://schemas.microsoft.com/office/drawing/2014/main" id="{8BBFB244-8849-9B1E-A936-C94A662EB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315913"/>
            <a:ext cx="8815387" cy="6224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0">
            <a:extLst>
              <a:ext uri="{FF2B5EF4-FFF2-40B4-BE49-F238E27FC236}">
                <a16:creationId xmlns:a16="http://schemas.microsoft.com/office/drawing/2014/main" id="{26003E2C-676B-403E-C492-4F7D74E7EA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0">
            <a:extLst>
              <a:ext uri="{FF2B5EF4-FFF2-40B4-BE49-F238E27FC236}">
                <a16:creationId xmlns:a16="http://schemas.microsoft.com/office/drawing/2014/main" id="{9345907A-E882-E023-B42F-F11AF3F190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6" imgW="2844800" imgH="2324100" progId="Paint.Picture">
                  <p:embed/>
                </p:oleObj>
              </mc:Choice>
              <mc:Fallback>
                <p:oleObj name="Точечный рисунок" r:id="rId6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39F42B66-E040-EB50-DCB2-964ED7C2E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63" y="1150938"/>
            <a:ext cx="5000625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cap="all" dirty="0">
                <a:solidFill>
                  <a:srgbClr val="FFC000"/>
                </a:solidFill>
                <a:latin typeface="Arial" charset="0"/>
                <a:cs typeface="Arial" charset="0"/>
              </a:rPr>
              <a:t>Казарменное освещение</a:t>
            </a:r>
          </a:p>
        </p:txBody>
      </p:sp>
      <p:sp>
        <p:nvSpPr>
          <p:cNvPr id="70661" name="Text Box 7">
            <a:extLst>
              <a:ext uri="{FF2B5EF4-FFF2-40B4-BE49-F238E27FC236}">
                <a16:creationId xmlns:a16="http://schemas.microsoft.com/office/drawing/2014/main" id="{3DDE8B65-68CD-E36C-0E4B-B2C8A3ED8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2124075"/>
            <a:ext cx="1308100" cy="36830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b="1">
                <a:solidFill>
                  <a:srgbClr val="FFFFFF"/>
                </a:solidFill>
              </a:rPr>
              <a:t>дежурное</a:t>
            </a:r>
          </a:p>
        </p:txBody>
      </p:sp>
      <p:sp>
        <p:nvSpPr>
          <p:cNvPr id="70662" name="Text Box 23">
            <a:extLst>
              <a:ext uri="{FF2B5EF4-FFF2-40B4-BE49-F238E27FC236}">
                <a16:creationId xmlns:a16="http://schemas.microsoft.com/office/drawing/2014/main" id="{437F5BB1-1624-1EDA-9B19-81FF73B41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2124075"/>
            <a:ext cx="1325563" cy="36830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b="1">
                <a:solidFill>
                  <a:srgbClr val="FFFFFF"/>
                </a:solidFill>
              </a:rPr>
              <a:t>Полное</a:t>
            </a:r>
          </a:p>
        </p:txBody>
      </p:sp>
      <p:sp>
        <p:nvSpPr>
          <p:cNvPr id="7" name="Line 28">
            <a:extLst>
              <a:ext uri="{FF2B5EF4-FFF2-40B4-BE49-F238E27FC236}">
                <a16:creationId xmlns:a16="http://schemas.microsoft.com/office/drawing/2014/main" id="{0D280DDF-CEF2-24BA-DF23-7941B542FB91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382838" y="1820863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28">
            <a:extLst>
              <a:ext uri="{FF2B5EF4-FFF2-40B4-BE49-F238E27FC236}">
                <a16:creationId xmlns:a16="http://schemas.microsoft.com/office/drawing/2014/main" id="{751F624E-D0B7-101E-9480-0BB4683DF42C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003800" y="2762250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5DFEDD-7976-FB46-1C20-E47AB54B88E4}"/>
              </a:ext>
            </a:extLst>
          </p:cNvPr>
          <p:cNvSpPr/>
          <p:nvPr/>
        </p:nvSpPr>
        <p:spPr>
          <a:xfrm>
            <a:off x="4302766" y="3068960"/>
            <a:ext cx="2016224" cy="3168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ru-RU" dirty="0">
                <a:solidFill>
                  <a:prstClr val="white"/>
                </a:solidFill>
              </a:rPr>
              <a:t>Поддерживается с наступлением темноты и до рассвета у входов в казармы, в комнатах для хранения оружия, коридорах, на лестницах и в туалетах казармы</a:t>
            </a:r>
            <a:endParaRPr lang="ru-RU" b="1" dirty="0">
              <a:ln w="12700">
                <a:solidFill>
                  <a:srgbClr val="1F497D">
                    <a:satMod val="155000"/>
                  </a:srgbClr>
                </a:solidFill>
                <a:prstDash val="solid"/>
              </a:ln>
              <a:solidFill>
                <a:srgbClr val="EEECE1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22739DA7-0EC7-CFB3-A522-3C90E88A647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5003800" y="1831975"/>
            <a:ext cx="53975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70667" name="Picture 5">
            <a:extLst>
              <a:ext uri="{FF2B5EF4-FFF2-40B4-BE49-F238E27FC236}">
                <a16:creationId xmlns:a16="http://schemas.microsoft.com/office/drawing/2014/main" id="{5EA868AA-0AC7-B70D-47F8-BE5DEBD6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838" y="2492375"/>
            <a:ext cx="3111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5FFAB02-CB2A-7F18-EC3A-12DB1ACC2552}"/>
              </a:ext>
            </a:extLst>
          </p:cNvPr>
          <p:cNvSpPr/>
          <p:nvPr/>
        </p:nvSpPr>
        <p:spPr>
          <a:xfrm>
            <a:off x="1225550" y="3068638"/>
            <a:ext cx="2879725" cy="11604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ru-RU" dirty="0">
                <a:solidFill>
                  <a:prstClr val="white"/>
                </a:solidFill>
              </a:rPr>
              <a:t>Поддерживается с наступлением темноты и до рассвета в спальных помещениях казармы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 bright="12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0">
            <a:extLst>
              <a:ext uri="{FF2B5EF4-FFF2-40B4-BE49-F238E27FC236}">
                <a16:creationId xmlns:a16="http://schemas.microsoft.com/office/drawing/2014/main" id="{A89942FF-FB94-AF5D-24B9-C8EAC8E4B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8063" y="428625"/>
          <a:ext cx="13573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4" imgW="2844800" imgH="2324100" progId="Paint.Picture">
                  <p:embed/>
                </p:oleObj>
              </mc:Choice>
              <mc:Fallback>
                <p:oleObj name="Точечный рисунок" r:id="rId4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63" y="428625"/>
                        <a:ext cx="13573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">
            <a:extLst>
              <a:ext uri="{FF2B5EF4-FFF2-40B4-BE49-F238E27FC236}">
                <a16:creationId xmlns:a16="http://schemas.microsoft.com/office/drawing/2014/main" id="{592C743D-E46D-8A5C-68F9-663517764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28625"/>
            <a:ext cx="5000625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cap="all" dirty="0">
                <a:solidFill>
                  <a:srgbClr val="FFC000"/>
                </a:solidFill>
                <a:latin typeface="Arial" charset="0"/>
                <a:cs typeface="Arial" charset="0"/>
              </a:rPr>
              <a:t>Порядок хранения оружия</a:t>
            </a:r>
          </a:p>
        </p:txBody>
      </p:sp>
      <p:pic>
        <p:nvPicPr>
          <p:cNvPr id="71684" name="Picture 3">
            <a:extLst>
              <a:ext uri="{FF2B5EF4-FFF2-40B4-BE49-F238E27FC236}">
                <a16:creationId xmlns:a16="http://schemas.microsoft.com/office/drawing/2014/main" id="{0AC0BDBD-E125-2D98-9032-93F036C3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 t="2872" r="39636"/>
          <a:stretch>
            <a:fillRect/>
          </a:stretch>
        </p:blipFill>
        <p:spPr bwMode="auto">
          <a:xfrm rot="-60000">
            <a:off x="246063" y="2595563"/>
            <a:ext cx="2751137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 Box 7">
            <a:extLst>
              <a:ext uri="{FF2B5EF4-FFF2-40B4-BE49-F238E27FC236}">
                <a16:creationId xmlns:a16="http://schemas.microsoft.com/office/drawing/2014/main" id="{F7D08256-3115-5433-F698-CB8F5CFD5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3571875"/>
            <a:ext cx="4767262" cy="923925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опись с указанием вида и количества хранящихся в них оружия и имущества, связанного с его обслуживанием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71686" name="Text Box 23">
            <a:extLst>
              <a:ext uri="{FF2B5EF4-FFF2-40B4-BE49-F238E27FC236}">
                <a16:creationId xmlns:a16="http://schemas.microsoft.com/office/drawing/2014/main" id="{ED8C2B43-EF74-F722-A5A2-95A1F1EE3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0350" y="2143125"/>
            <a:ext cx="4735513" cy="1200150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>
                <a:solidFill>
                  <a:srgbClr val="FFFFFF"/>
                </a:solidFill>
              </a:rPr>
              <a:t>ярлык с указанием подразделения, воинского звания, фамилии и инициалов ответственного лица, номера пирамиды, и номера печати, которой они опечатаны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8" name="Line 28">
            <a:extLst>
              <a:ext uri="{FF2B5EF4-FFF2-40B4-BE49-F238E27FC236}">
                <a16:creationId xmlns:a16="http://schemas.microsoft.com/office/drawing/2014/main" id="{D854F1B1-37FA-BB7B-BA53-6847885F4F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2786063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9" name="Line 28">
            <a:extLst>
              <a:ext uri="{FF2B5EF4-FFF2-40B4-BE49-F238E27FC236}">
                <a16:creationId xmlns:a16="http://schemas.microsoft.com/office/drawing/2014/main" id="{77E7933F-B1A6-4127-E453-4725196617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4071938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Text Box 2">
            <a:extLst>
              <a:ext uri="{FF2B5EF4-FFF2-40B4-BE49-F238E27FC236}">
                <a16:creationId xmlns:a16="http://schemas.microsoft.com/office/drawing/2014/main" id="{C9E2B08B-39F4-BC46-EF9E-5D08F527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571625"/>
            <a:ext cx="5429250" cy="400050"/>
          </a:xfrm>
          <a:prstGeom prst="rect">
            <a:avLst/>
          </a:prstGeom>
          <a:solidFill>
            <a:srgbClr val="008000"/>
          </a:solidFill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dirty="0">
                <a:solidFill>
                  <a:srgbClr val="FFFF00"/>
                </a:solidFill>
                <a:latin typeface="Arial" charset="0"/>
                <a:cs typeface="Arial" charset="0"/>
              </a:rPr>
              <a:t>Пирамида для хранения оружия:</a:t>
            </a:r>
            <a:endParaRPr lang="ru-RU" sz="2000" b="1" cap="all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  <p:sp>
        <p:nvSpPr>
          <p:cNvPr id="71690" name="Text Box 7">
            <a:extLst>
              <a:ext uri="{FF2B5EF4-FFF2-40B4-BE49-F238E27FC236}">
                <a16:creationId xmlns:a16="http://schemas.microsoft.com/office/drawing/2014/main" id="{1E2BC7AE-68F3-E4CC-1F9A-D126A317E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4786313"/>
            <a:ext cx="4786312" cy="1754187"/>
          </a:xfrm>
          <a:prstGeom prst="rect">
            <a:avLst/>
          </a:prstGeom>
          <a:solidFill>
            <a:srgbClr val="0000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>
                <a:solidFill>
                  <a:srgbClr val="FFFFFF"/>
                </a:solidFill>
              </a:rPr>
              <a:t>У каждого гнезда пирамиды, должен быть прикреплен ярлык с указанием вида и номера оружия и номера противогаза, а также воинского звания, фамилии и инициалов лица, за которым они закреплены</a:t>
            </a:r>
            <a:endParaRPr lang="ru-RU" altLang="ru-RU" b="1">
              <a:solidFill>
                <a:srgbClr val="FFFFFF"/>
              </a:solidFill>
            </a:endParaRPr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9BF885E9-9684-4099-F73A-0E7D20943F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1928813"/>
            <a:ext cx="0" cy="3887787"/>
          </a:xfrm>
          <a:prstGeom prst="line">
            <a:avLst/>
          </a:prstGeom>
          <a:noFill/>
          <a:ln w="44450">
            <a:solidFill>
              <a:srgbClr val="FFFF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CB82B30C-6ED4-8238-0758-4FC24D71CE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0438" y="5786438"/>
            <a:ext cx="579437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49A0CEAD-E3AC-0BB6-BA13-6C2CCAFB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463550"/>
            <a:ext cx="4602163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844083" eaLnBrk="1" hangingPunct="1">
              <a:defRPr/>
            </a:pPr>
            <a:r>
              <a:rPr kumimoji="1" lang="ru-RU" sz="6092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charset="0"/>
              </a:rPr>
              <a:t>Литература: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2E870B-A0ED-96EA-47C1-20F07CB18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863" y="1778000"/>
            <a:ext cx="7318375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90000"/>
              <a:buFont typeface="Monotype Sorts"/>
              <a:buChar char="4"/>
              <a:tabLst>
                <a:tab pos="1149350" algn="l"/>
              </a:tabLs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Char char="–"/>
              <a:tabLst>
                <a:tab pos="1149350" algn="l"/>
              </a:tabLst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Char char="•"/>
              <a:tabLst>
                <a:tab pos="114935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Char char="–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»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tabLst>
                <a:tab pos="1149350" algn="l"/>
              </a:tabLst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 indent="0" algn="just" eaLnBrk="1" hangingPunct="1">
              <a:lnSpc>
                <a:spcPct val="8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0" lang="en-US" altLang="ru-RU" sz="3139" b="1" dirty="0">
                <a:solidFill>
                  <a:srgbClr val="003399"/>
                </a:solidFill>
                <a:cs typeface="Times New Roman" panose="02020603050405020304" pitchFamily="18" charset="0"/>
              </a:rPr>
              <a:t>(</a:t>
            </a:r>
            <a:r>
              <a:rPr kumimoji="0" lang="ru-RU" altLang="ru-RU" sz="3139" b="1" dirty="0">
                <a:solidFill>
                  <a:srgbClr val="003399"/>
                </a:solidFill>
                <a:cs typeface="Times New Roman" panose="02020603050405020304" pitchFamily="18" charset="0"/>
              </a:rPr>
              <a:t>1</a:t>
            </a:r>
            <a:r>
              <a:rPr kumimoji="0" lang="en-US" altLang="ru-RU" sz="3139" b="1" dirty="0">
                <a:solidFill>
                  <a:srgbClr val="003399"/>
                </a:solidFill>
                <a:cs typeface="Times New Roman" panose="02020603050405020304" pitchFamily="18" charset="0"/>
              </a:rPr>
              <a:t>)</a:t>
            </a:r>
            <a:r>
              <a:rPr kumimoji="0" lang="ru-RU" altLang="ru-RU" sz="3139" b="1" dirty="0">
                <a:solidFill>
                  <a:srgbClr val="003399"/>
                </a:solidFill>
                <a:cs typeface="Times New Roman" panose="02020603050405020304" pitchFamily="18" charset="0"/>
              </a:rPr>
              <a:t>. </a:t>
            </a:r>
            <a:r>
              <a:rPr kumimoji="0" lang="ru-RU" sz="3139" b="1" dirty="0">
                <a:solidFill>
                  <a:srgbClr val="402000"/>
                </a:solidFill>
                <a:cs typeface="Times New Roman" panose="02020603050405020304" pitchFamily="18" charset="0"/>
              </a:rPr>
              <a:t>Устав внутренней службы Вооруженных Сил Российской Федерации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pattFill prst="pct60">
          <a:fgClr>
            <a:srgbClr val="FFFF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0D9E943-E6F9-2D6F-7957-828ECC2664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315416"/>
            <a:ext cx="8229600" cy="1512888"/>
          </a:xfrm>
        </p:spPr>
        <p:txBody>
          <a:bodyPr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169AB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5400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Вопрос № </a:t>
            </a:r>
            <a:r>
              <a:rPr lang="en-US" sz="5400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3</a:t>
            </a:r>
            <a:endParaRPr lang="ru-RU" sz="5400" b="1" dirty="0">
              <a:ln w="11430"/>
              <a:gradFill>
                <a:gsLst>
                  <a:gs pos="0">
                    <a:srgbClr val="7AB8FC"/>
                  </a:gs>
                  <a:gs pos="75000">
                    <a:srgbClr val="2678D2"/>
                  </a:gs>
                  <a:gs pos="100000">
                    <a:srgbClr val="004DCA"/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2A71B53A-09E8-3D04-6BDD-9EF53D5269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26232" y="1347646"/>
            <a:ext cx="8712968" cy="2880320"/>
          </a:xfrm>
        </p:spPr>
        <p:txBody>
          <a:bodyPr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indent="0" algn="ctr" eaLnBrk="1" hangingPunct="1">
              <a:spcBef>
                <a:spcPct val="0"/>
              </a:spcBef>
              <a:buNone/>
              <a:defRPr/>
            </a:pPr>
            <a:r>
              <a:rPr lang="ru-RU" sz="36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«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времени и внутренний порядок в повседневной деятельности в/с. Подъем, утренний осмотр и вечерняя проверка. Учебные занятия. Завтрак, обед, ужин.</a:t>
            </a:r>
            <a:r>
              <a:rPr lang="ru-RU" sz="36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»</a:t>
            </a:r>
          </a:p>
          <a:p>
            <a:pPr marL="609600" indent="-60960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36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altLang="ru-RU" sz="3600" b="1" i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ru-RU" altLang="ru-RU" sz="3600" b="1" i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1F4CA8E-7895-70A4-BFFC-C0700F67E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895"/>
            <a:ext cx="82296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169AB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ru-RU" sz="5400" b="1" dirty="0">
              <a:ln w="11430"/>
              <a:gradFill>
                <a:gsLst>
                  <a:gs pos="0">
                    <a:srgbClr val="7AB8FC"/>
                  </a:gs>
                  <a:gs pos="75000">
                    <a:srgbClr val="2678D2"/>
                  </a:gs>
                  <a:gs pos="100000">
                    <a:srgbClr val="004DCA"/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919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79512" y="1196752"/>
            <a:ext cx="8902824" cy="51845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2800" b="1" dirty="0">
                <a:solidFill>
                  <a:schemeClr val="tx1"/>
                </a:solidFill>
                <a:latin typeface="Calibri" panose="020F0502020204030204" pitchFamily="34" charset="0"/>
              </a:rPr>
              <a:t>    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Распределение времени в воинской части осуществляется так, чтобы обеспечивалась ее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постоянная боевая готовность 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и создавались условия для проведения организованной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боевой учебы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 личного состава, поддержания воинской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дисциплины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внутреннего порядка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,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воспитания военнослужащих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, повышения их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культурного уровня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, всестороннего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бытового обслуживания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, своевременного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отдыха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 и </a:t>
            </a:r>
            <a:r>
              <a:rPr lang="ru-RU" b="1" dirty="0">
                <a:solidFill>
                  <a:srgbClr val="FF0000"/>
                </a:solidFill>
                <a:latin typeface="Calibri" panose="020F0502020204030204" pitchFamily="34" charset="0"/>
              </a:rPr>
              <a:t>приема пищи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</a:rPr>
              <a:t>.</a:t>
            </a:r>
            <a:endParaRPr lang="ru-RU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9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0718"/>
            <a:ext cx="8892480" cy="596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725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1052736"/>
            <a:ext cx="8928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alibri" panose="020F0502020204030204" pitchFamily="34" charset="0"/>
              </a:rPr>
              <a:t>  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32656" y="739974"/>
            <a:ext cx="8928992" cy="3108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alibri" panose="020F0502020204030204" pitchFamily="34" charset="0"/>
              </a:rPr>
              <a:t>    Общая продолжительность еженедельного служебного времени военно-служащих, проходящих военную службу по контракту не должна превышать продолжительности еженедельного рабочего времени, установленной федеральными законами и иными нормативными правовыми актами Российской Федерации (т.е. не более 40 часов).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7504" y="4189457"/>
            <a:ext cx="8928992" cy="18158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/>
              <a:t>    </a:t>
            </a:r>
            <a:r>
              <a:rPr lang="ru-RU" sz="2800" dirty="0"/>
              <a:t>Продолжительность служебного времени военнослужащих, проходящих военную службу по призыву, определяется распорядком дня воинской части.</a:t>
            </a:r>
          </a:p>
        </p:txBody>
      </p:sp>
    </p:spTree>
    <p:extLst>
      <p:ext uri="{BB962C8B-B14F-4D97-AF65-F5344CB8AC3E}">
        <p14:creationId xmlns:p14="http://schemas.microsoft.com/office/powerpoint/2010/main" val="2739596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24744"/>
            <a:ext cx="875880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  </a:t>
            </a:r>
          </a:p>
        </p:txBody>
      </p:sp>
      <p:graphicFrame>
        <p:nvGraphicFramePr>
          <p:cNvPr id="6" name="Схема 5"/>
          <p:cNvGraphicFramePr/>
          <p:nvPr/>
        </p:nvGraphicFramePr>
        <p:xfrm>
          <a:off x="107504" y="404664"/>
          <a:ext cx="8856984" cy="6453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23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1340768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проведения утренней физической зарядки,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утреннего и вечернего туалета,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утреннего осмотра,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учебных занятий и подготовки к ним,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смены специальной (рабочей) одежды,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чистки обуви и мытья рук перед приемом пищи,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приемов пищи,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ухода за вооружением и военной техникой,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воспитательной, культурно-досуговой и спортивно-массовой работы,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информирования личного состава,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прослушивания радио и просмотра телепередач,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приема больных в медицинском пункте,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для личных потребностей военнослужащих (не менее двух часов),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вечерней прогулки, вечерней поверки,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не менее </a:t>
            </a:r>
            <a:r>
              <a:rPr lang="ru-RU" sz="2000" dirty="0">
                <a:solidFill>
                  <a:srgbClr val="FF0000"/>
                </a:solidFill>
                <a:latin typeface="Calibri" panose="020F0502020204030204" pitchFamily="34" charset="0"/>
              </a:rPr>
              <a:t>восьми часов </a:t>
            </a:r>
            <a:r>
              <a:rPr lang="ru-RU" sz="2000" dirty="0">
                <a:solidFill>
                  <a:srgbClr val="002060"/>
                </a:solidFill>
                <a:latin typeface="Calibri" panose="020F0502020204030204" pitchFamily="34" charset="0"/>
              </a:rPr>
              <a:t>для сна.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529630"/>
            <a:ext cx="7884368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rgbClr val="FF0000"/>
                </a:solidFill>
              </a:rPr>
              <a:t>В РАСПОРЯДКЕ ДНЯ ВОИНСКОЙ ЧАСТИ ДОЛЖНО БЫТЬ ПРЕДУСМОТРЕНО ВРЕМЯ:</a:t>
            </a:r>
          </a:p>
        </p:txBody>
      </p:sp>
    </p:spTree>
    <p:extLst>
      <p:ext uri="{BB962C8B-B14F-4D97-AF65-F5344CB8AC3E}">
        <p14:creationId xmlns:p14="http://schemas.microsoft.com/office/powerpoint/2010/main" val="2400797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5232" y="644724"/>
            <a:ext cx="89289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latin typeface="Calibri" panose="020F0502020204030204" pitchFamily="34" charset="0"/>
              </a:rPr>
              <a:t>     Промежутки между приемами пищи не должны превышать </a:t>
            </a:r>
            <a:r>
              <a:rPr lang="ru-RU" sz="2800" dirty="0">
                <a:solidFill>
                  <a:srgbClr val="FF0000"/>
                </a:solidFill>
                <a:latin typeface="Calibri" panose="020F0502020204030204" pitchFamily="34" charset="0"/>
              </a:rPr>
              <a:t>семь часов</a:t>
            </a:r>
            <a:r>
              <a:rPr lang="ru-RU" sz="2800" dirty="0">
                <a:latin typeface="Calibri" panose="020F0502020204030204" pitchFamily="34" charset="0"/>
              </a:rPr>
              <a:t>. </a:t>
            </a:r>
          </a:p>
          <a:p>
            <a:pPr algn="just"/>
            <a:r>
              <a:rPr lang="ru-RU" sz="2800" dirty="0">
                <a:latin typeface="Calibri" panose="020F0502020204030204" pitchFamily="34" charset="0"/>
              </a:rPr>
              <a:t>После обеда в течение не менее тридцати минут не должны проводиться занятия или работы.</a:t>
            </a:r>
          </a:p>
          <a:p>
            <a:pPr algn="just"/>
            <a:r>
              <a:rPr lang="ru-RU" sz="2800" dirty="0">
                <a:latin typeface="Calibri" panose="020F0502020204030204" pitchFamily="34" charset="0"/>
              </a:rPr>
              <a:t>     </a:t>
            </a:r>
            <a:r>
              <a:rPr lang="ru-RU" sz="2800" dirty="0">
                <a:solidFill>
                  <a:srgbClr val="FF0000"/>
                </a:solidFill>
                <a:latin typeface="Calibri" panose="020F0502020204030204" pitchFamily="34" charset="0"/>
              </a:rPr>
              <a:t>Каждую неделю</a:t>
            </a:r>
            <a:r>
              <a:rPr lang="ru-RU" sz="2800" dirty="0">
                <a:latin typeface="Calibri" panose="020F0502020204030204" pitchFamily="34" charset="0"/>
              </a:rPr>
              <a:t>, как правило в субботу, проводится </a:t>
            </a:r>
            <a:r>
              <a:rPr lang="ru-RU" sz="2800" dirty="0">
                <a:solidFill>
                  <a:srgbClr val="FF0000"/>
                </a:solidFill>
                <a:latin typeface="Calibri" panose="020F0502020204030204" pitchFamily="34" charset="0"/>
              </a:rPr>
              <a:t>парково-хозяйственный день </a:t>
            </a:r>
            <a:r>
              <a:rPr lang="ru-RU" sz="2800" dirty="0">
                <a:latin typeface="Calibri" panose="020F0502020204030204" pitchFamily="34" charset="0"/>
              </a:rPr>
              <a:t>в целях обслуживания вооружения, военной техники и другого военного имущества, дооборудования и благоустройства парков и объектов учебно-материальной базы, приведения в порядок военных городков и производства других работ. В этот же день обычно производится общая уборка всех помещений, а также помывка личного состава в бане.</a:t>
            </a:r>
          </a:p>
        </p:txBody>
      </p:sp>
    </p:spTree>
    <p:extLst>
      <p:ext uri="{BB962C8B-B14F-4D97-AF65-F5344CB8AC3E}">
        <p14:creationId xmlns:p14="http://schemas.microsoft.com/office/powerpoint/2010/main" val="417231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-55243" y="460872"/>
            <a:ext cx="9001000" cy="568863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    </a:t>
            </a:r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</a:rPr>
              <a:t>Воскресные и праздничные дни </a:t>
            </a:r>
            <a:r>
              <a:rPr lang="ru-RU" sz="2400" dirty="0">
                <a:solidFill>
                  <a:srgbClr val="002060"/>
                </a:solidFill>
                <a:latin typeface="Calibri" panose="020F0502020204030204" pitchFamily="34" charset="0"/>
              </a:rPr>
              <a:t>являются днями отдыха для всего личного состава, кроме лиц, несущих боевое дежурство (боевую службу) и службу в суточном и гарнизонном нарядах. В эти дни, а также в свободное от занятий время с личным составом проводятся </a:t>
            </a:r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</a:rPr>
              <a:t>культурно-досуговая работа, спортивные состязания и игры</a:t>
            </a:r>
            <a:r>
              <a:rPr lang="ru-RU" sz="2400" dirty="0">
                <a:solidFill>
                  <a:srgbClr val="002060"/>
                </a:solidFill>
                <a:latin typeface="Calibri" panose="020F05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ru-RU" sz="2400" dirty="0">
                <a:solidFill>
                  <a:srgbClr val="002060"/>
                </a:solidFill>
                <a:latin typeface="Calibri" panose="020F0502020204030204" pitchFamily="34" charset="0"/>
              </a:rPr>
              <a:t>     Накануне дней отдыха спектакли, кинофильмы и другие мероприятия для военнослужащих, проходящих военную службу по призыву, разрешается оканчивать на </a:t>
            </a:r>
            <a:r>
              <a:rPr lang="ru-RU" sz="2400" dirty="0">
                <a:solidFill>
                  <a:srgbClr val="FF0000"/>
                </a:solidFill>
                <a:latin typeface="Calibri" panose="020F0502020204030204" pitchFamily="34" charset="0"/>
              </a:rPr>
              <a:t>один час позднее </a:t>
            </a:r>
            <a:r>
              <a:rPr lang="ru-RU" sz="2400" dirty="0">
                <a:solidFill>
                  <a:srgbClr val="002060"/>
                </a:solidFill>
                <a:latin typeface="Calibri" panose="020F0502020204030204" pitchFamily="34" charset="0"/>
              </a:rPr>
              <a:t>обычного.</a:t>
            </a:r>
            <a:r>
              <a:rPr lang="ru-RU" sz="28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В дни отдыха подъем разрешается производить позднее обычного, в час, установленный командиром воинской части, утренняя физическая зарядка не проводится.</a:t>
            </a:r>
            <a:endParaRPr lang="ru-RU" sz="3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81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43608" y="188640"/>
            <a:ext cx="633670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Подъем, утренний осмотр и вечерняя поверка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7544" y="1988840"/>
            <a:ext cx="82089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dirty="0">
                <a:latin typeface="Calibri" panose="020F0502020204030204" pitchFamily="34" charset="0"/>
              </a:rPr>
              <a:t>После подъема проводятся утренняя физическая зарядка, заправка постелей, утренний туалет и утренний осмотр.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dirty="0">
                <a:latin typeface="Calibri" panose="020F0502020204030204" pitchFamily="34" charset="0"/>
              </a:rPr>
              <a:t>На утренних осмотрах проверяются наличие личного состава, внешний вид военнослужащих и соблюдение ими правил личной гигиены.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dirty="0">
                <a:latin typeface="Calibri" panose="020F0502020204030204" pitchFamily="34" charset="0"/>
              </a:rPr>
              <a:t>Нуждающихся в медицинской помощи дежурный по роте записывает в книгу записи больных для направления их в медицинский пункт полка.    </a:t>
            </a:r>
          </a:p>
        </p:txBody>
      </p:sp>
    </p:spTree>
    <p:extLst>
      <p:ext uri="{BB962C8B-B14F-4D97-AF65-F5344CB8AC3E}">
        <p14:creationId xmlns:p14="http://schemas.microsoft.com/office/powerpoint/2010/main" val="327077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31" y="296399"/>
            <a:ext cx="6334125" cy="101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11840" y="1484784"/>
            <a:ext cx="892899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</a:rPr>
              <a:t>Перед вечерней поверкой военнослужащих, проходящих военную службу по призыву, во время, предусмотренное распорядком дня, проводится вечерняя прогулка.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</a:rPr>
              <a:t>В начале вечерней поверки старшина роты  называет воинские звания, фамилии военнослужащих, зачисленных за совершенные ими подвиги в список роты навечно или почетными солдатами, после этого старшина роты поверяет личный состав роты по именному списку.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</a:rPr>
              <a:t>По окончании вечерней поверки старшина роты объявляет приказы и приказания в части, касающейся всех военнослужащих, наряд на следующий день и производит (уточняет) боевой расчет.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dirty="0">
                <a:latin typeface="Calibri" panose="020F0502020204030204" pitchFamily="34" charset="0"/>
              </a:rPr>
              <a:t>В установленный час подается сигнал «Отбой», включается дежурное освещение и соблюдается полная тишина. </a:t>
            </a:r>
          </a:p>
        </p:txBody>
      </p:sp>
    </p:spTree>
    <p:extLst>
      <p:ext uri="{BB962C8B-B14F-4D97-AF65-F5344CB8AC3E}">
        <p14:creationId xmlns:p14="http://schemas.microsoft.com/office/powerpoint/2010/main" val="4064879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https://vavpvo.mil.ru/upload/site23/document_text/000/026/481/academy.jpg">
            <a:extLst>
              <a:ext uri="{FF2B5EF4-FFF2-40B4-BE49-F238E27FC236}">
                <a16:creationId xmlns:a16="http://schemas.microsoft.com/office/drawing/2014/main" id="{B41A295A-D0A2-7A5A-7A1C-96B92AC0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2938463"/>
            <a:ext cx="9112250" cy="392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 Box 4">
            <a:extLst>
              <a:ext uri="{FF2B5EF4-FFF2-40B4-BE49-F238E27FC236}">
                <a16:creationId xmlns:a16="http://schemas.microsoft.com/office/drawing/2014/main" id="{BEAC81CC-F06A-2489-13A7-2875239AE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571500"/>
            <a:ext cx="3271838" cy="4000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>
                <a:solidFill>
                  <a:schemeClr val="bg1"/>
                </a:solidFill>
              </a:rPr>
              <a:t>Жилая зона</a:t>
            </a:r>
          </a:p>
        </p:txBody>
      </p:sp>
      <p:sp>
        <p:nvSpPr>
          <p:cNvPr id="36868" name="Text Box 2">
            <a:extLst>
              <a:ext uri="{FF2B5EF4-FFF2-40B4-BE49-F238E27FC236}">
                <a16:creationId xmlns:a16="http://schemas.microsoft.com/office/drawing/2014/main" id="{11C22823-86E0-E669-336B-071B24402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66675"/>
            <a:ext cx="6043613" cy="40005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2000" b="1"/>
              <a:t>Территория воинской части делится на зоны:</a:t>
            </a:r>
          </a:p>
        </p:txBody>
      </p:sp>
      <p:sp>
        <p:nvSpPr>
          <p:cNvPr id="6" name="Line 27">
            <a:extLst>
              <a:ext uri="{FF2B5EF4-FFF2-40B4-BE49-F238E27FC236}">
                <a16:creationId xmlns:a16="http://schemas.microsoft.com/office/drawing/2014/main" id="{B15A65B4-E474-C8D3-DDEB-5636AAA42E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75" y="638175"/>
            <a:ext cx="0" cy="27352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none" w="lg" len="lg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Line 28">
            <a:extLst>
              <a:ext uri="{FF2B5EF4-FFF2-40B4-BE49-F238E27FC236}">
                <a16:creationId xmlns:a16="http://schemas.microsoft.com/office/drawing/2014/main" id="{7A50D97B-665A-F7BF-4F38-3E8CD459EF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20775" y="1066800"/>
            <a:ext cx="5762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 type="stealth" w="lg" len="lg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6871" name="Text Box 4">
            <a:extLst>
              <a:ext uri="{FF2B5EF4-FFF2-40B4-BE49-F238E27FC236}">
                <a16:creationId xmlns:a16="http://schemas.microsoft.com/office/drawing/2014/main" id="{8D5D88AD-A667-6E3E-26E4-0A51D83C8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1084263"/>
            <a:ext cx="3295650" cy="4000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>
                <a:solidFill>
                  <a:schemeClr val="bg1"/>
                </a:solidFill>
              </a:rPr>
              <a:t>Парковая зона</a:t>
            </a:r>
          </a:p>
        </p:txBody>
      </p:sp>
      <p:sp>
        <p:nvSpPr>
          <p:cNvPr id="36872" name="Text Box 4">
            <a:extLst>
              <a:ext uri="{FF2B5EF4-FFF2-40B4-BE49-F238E27FC236}">
                <a16:creationId xmlns:a16="http://schemas.microsoft.com/office/drawing/2014/main" id="{EBAD1B9C-322A-1EAF-7FB7-12482CFE3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1557338"/>
            <a:ext cx="3295650" cy="4000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>
                <a:solidFill>
                  <a:schemeClr val="bg1"/>
                </a:solidFill>
              </a:rPr>
              <a:t>Зона боевой подготовки</a:t>
            </a:r>
          </a:p>
        </p:txBody>
      </p:sp>
      <p:sp>
        <p:nvSpPr>
          <p:cNvPr id="36873" name="Text Box 4">
            <a:extLst>
              <a:ext uri="{FF2B5EF4-FFF2-40B4-BE49-F238E27FC236}">
                <a16:creationId xmlns:a16="http://schemas.microsoft.com/office/drawing/2014/main" id="{82A9E017-63A7-AFA3-919E-8D4FECC5F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2041525"/>
            <a:ext cx="3276600" cy="4000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>
                <a:solidFill>
                  <a:schemeClr val="bg1"/>
                </a:solidFill>
              </a:rPr>
              <a:t>Зона тыла</a:t>
            </a:r>
          </a:p>
        </p:txBody>
      </p:sp>
      <p:sp>
        <p:nvSpPr>
          <p:cNvPr id="36874" name="Text Box 4">
            <a:extLst>
              <a:ext uri="{FF2B5EF4-FFF2-40B4-BE49-F238E27FC236}">
                <a16:creationId xmlns:a16="http://schemas.microsoft.com/office/drawing/2014/main" id="{56AFA854-4ECF-E1BB-2F60-42E482855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2513013"/>
            <a:ext cx="3278188" cy="40005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 b="1">
                <a:solidFill>
                  <a:schemeClr val="bg1"/>
                </a:solidFill>
              </a:rPr>
              <a:t>Административная зона</a:t>
            </a:r>
          </a:p>
        </p:txBody>
      </p:sp>
      <p:sp>
        <p:nvSpPr>
          <p:cNvPr id="12" name="Line 28">
            <a:extLst>
              <a:ext uri="{FF2B5EF4-FFF2-40B4-BE49-F238E27FC236}">
                <a16:creationId xmlns:a16="http://schemas.microsoft.com/office/drawing/2014/main" id="{7FFBBE38-1C5F-380C-8557-F31CC9F63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888" y="1268413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28">
            <a:extLst>
              <a:ext uri="{FF2B5EF4-FFF2-40B4-BE49-F238E27FC236}">
                <a16:creationId xmlns:a16="http://schemas.microsoft.com/office/drawing/2014/main" id="{C3915578-698C-08C4-F147-D2BA16C1B3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950" y="1773238"/>
            <a:ext cx="5762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FEA2E121-6029-DA85-51B2-384540B7B2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938" y="2241550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A92BA0C2-3314-8990-3961-D021E2CAB3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825" y="2690813"/>
            <a:ext cx="5762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6879" name="Rectangle 4">
            <a:extLst>
              <a:ext uri="{FF2B5EF4-FFF2-40B4-BE49-F238E27FC236}">
                <a16:creationId xmlns:a16="http://schemas.microsoft.com/office/drawing/2014/main" id="{3A186E22-063A-E512-537C-7382BFB6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479425"/>
            <a:ext cx="489585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ru-RU" altLang="ru-RU" sz="2000" b="1">
                <a:solidFill>
                  <a:srgbClr val="FF0000"/>
                </a:solidFill>
                <a:cs typeface="Times New Roman" panose="02020603050405020304" pitchFamily="18" charset="0"/>
              </a:rPr>
              <a:t>Военный городок </a:t>
            </a:r>
            <a:r>
              <a:rPr lang="ru-RU" altLang="ru-RU" sz="2000" b="1">
                <a:cs typeface="Times New Roman" panose="02020603050405020304" pitchFamily="18" charset="0"/>
              </a:rPr>
              <a:t>— территория с расположенными на ней зданиями и сооружениями, предназначенными для размещения одной или нескольких воинских частей.</a:t>
            </a:r>
            <a:endParaRPr lang="ru-RU" altLang="ru-RU" sz="2000" b="1"/>
          </a:p>
          <a:p>
            <a:pPr algn="just"/>
            <a:r>
              <a:rPr lang="ru-RU" altLang="ru-RU" sz="2000" b="1">
                <a:cs typeface="Times New Roman" panose="02020603050405020304" pitchFamily="18" charset="0"/>
              </a:rPr>
              <a:t>Военный городок должен иметь ограждение, препятствующее проникновению на ею территорию посторонних лиц.</a:t>
            </a:r>
            <a:endParaRPr lang="ru-RU" altLang="ru-RU" sz="2000" b="1"/>
          </a:p>
        </p:txBody>
      </p:sp>
      <p:sp>
        <p:nvSpPr>
          <p:cNvPr id="17" name="Line 27">
            <a:extLst>
              <a:ext uri="{FF2B5EF4-FFF2-40B4-BE49-F238E27FC236}">
                <a16:creationId xmlns:a16="http://schemas.microsoft.com/office/drawing/2014/main" id="{5463F730-F419-44F4-42CE-33A90E3D19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888" y="466725"/>
            <a:ext cx="0" cy="22240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8" name="Line 28">
            <a:extLst>
              <a:ext uri="{FF2B5EF4-FFF2-40B4-BE49-F238E27FC236}">
                <a16:creationId xmlns:a16="http://schemas.microsoft.com/office/drawing/2014/main" id="{8BFD066D-B09D-DBFE-8B26-3C6FF47A8F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5888" y="765175"/>
            <a:ext cx="5762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39752" y="404082"/>
            <a:ext cx="4032448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Учебные занятия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160781" y="1196752"/>
            <a:ext cx="8784976" cy="1492627"/>
            <a:chOff x="0" y="116624"/>
            <a:chExt cx="8784976" cy="1492627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0" y="116624"/>
              <a:ext cx="8784976" cy="149262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Скругленный прямоугольник 4"/>
            <p:cNvSpPr txBox="1"/>
            <p:nvPr/>
          </p:nvSpPr>
          <p:spPr>
            <a:xfrm>
              <a:off x="72864" y="189488"/>
              <a:ext cx="8639248" cy="1346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just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400" kern="1200" dirty="0"/>
                <a:t>Боевая подготовка является основным содержанием повседневной деятельности военнослужащих. Она проводится как в мирное, так и в военное время. </a:t>
              </a:r>
            </a:p>
          </p:txBody>
        </p:sp>
      </p:grpSp>
      <p:grpSp>
        <p:nvGrpSpPr>
          <p:cNvPr id="9" name="Группа 8"/>
          <p:cNvGrpSpPr/>
          <p:nvPr/>
        </p:nvGrpSpPr>
        <p:grpSpPr>
          <a:xfrm>
            <a:off x="179512" y="2888683"/>
            <a:ext cx="8784976" cy="1492627"/>
            <a:chOff x="0" y="1669732"/>
            <a:chExt cx="8784976" cy="1492627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0" y="1669732"/>
              <a:ext cx="8784976" cy="149262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Скругленный прямоугольник 4"/>
            <p:cNvSpPr txBox="1"/>
            <p:nvPr/>
          </p:nvSpPr>
          <p:spPr>
            <a:xfrm>
              <a:off x="72864" y="1742596"/>
              <a:ext cx="8639248" cy="1346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just" defTabSz="9334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100" kern="1200" dirty="0"/>
                <a:t>На занятиях и учениях должен присутствовать весь личный состав воинской части, за исключением военнослужащих, находящихся в суточном наряде или привлеченных для выполнения задач, предусмотренных приказом командира.</a:t>
              </a:r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179512" y="4580614"/>
            <a:ext cx="8784976" cy="1492627"/>
            <a:chOff x="0" y="3222839"/>
            <a:chExt cx="8784976" cy="1492627"/>
          </a:xfrm>
        </p:grpSpPr>
        <p:sp>
          <p:nvSpPr>
            <p:cNvPr id="13" name="Скругленный прямоугольник 12"/>
            <p:cNvSpPr/>
            <p:nvPr/>
          </p:nvSpPr>
          <p:spPr>
            <a:xfrm>
              <a:off x="0" y="3222839"/>
              <a:ext cx="8784976" cy="149262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Скругленный прямоугольник 4"/>
            <p:cNvSpPr txBox="1"/>
            <p:nvPr/>
          </p:nvSpPr>
          <p:spPr>
            <a:xfrm>
              <a:off x="72864" y="3295703"/>
              <a:ext cx="8639248" cy="13468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just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ru-RU" sz="2400" kern="1200" dirty="0"/>
                <a:t>Командиры (начальники), виновные в отрыве личного состава от занятий по боевой подготовке, привлекаются к ответственности.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565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/>
        </p:nvGraphicFramePr>
        <p:xfrm>
          <a:off x="255018" y="908720"/>
          <a:ext cx="8856984" cy="4832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27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51720" y="404664"/>
            <a:ext cx="4248472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Завтрак, обед и ужин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9256" y="1124744"/>
            <a:ext cx="87849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002060"/>
                </a:solidFill>
                <a:latin typeface="Calibri" panose="020F0502020204030204" pitchFamily="34" charset="0"/>
              </a:rPr>
              <a:t>До начала раздачи пищи врач (фельдшер) совместно с дежурным по полку должен проверить качество пищи. После заключения врача (фельдшера) пища опробуется командиром части или по его указанию одним из заместителей командира части.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002060"/>
                </a:solidFill>
                <a:latin typeface="Calibri" panose="020F0502020204030204" pitchFamily="34" charset="0"/>
              </a:rPr>
              <a:t>В установленное время дежурный по части дает разрешение на выдачу пищи.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002060"/>
                </a:solidFill>
                <a:latin typeface="Calibri" panose="020F0502020204030204" pitchFamily="34" charset="0"/>
              </a:rPr>
              <a:t>Солдаты и сержанты должны прибывать в столовую в вычищенной одежде и обуви, в строю под командой старшины роты или по его указанию одного из заместителей командиров взводов.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002060"/>
                </a:solidFill>
                <a:latin typeface="Calibri" panose="020F0502020204030204" pitchFamily="34" charset="0"/>
              </a:rPr>
              <a:t>Лица суточного наряда получают пищу в установленное командиром части время.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ru-RU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67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18580"/>
            <a:ext cx="8229607" cy="134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одзаголовок 2"/>
          <p:cNvSpPr txBox="1">
            <a:spLocks/>
          </p:cNvSpPr>
          <p:nvPr/>
        </p:nvSpPr>
        <p:spPr bwMode="auto">
          <a:xfrm>
            <a:off x="303326" y="2561668"/>
            <a:ext cx="820427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buFont typeface="+mj-lt"/>
              <a:buAutoNum type="arabicPeriod"/>
            </a:pPr>
            <a:r>
              <a:rPr lang="ru-RU" b="1">
                <a:solidFill>
                  <a:srgbClr val="002060"/>
                </a:solidFill>
              </a:rPr>
              <a:t>Изучить материал занятия;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b="1">
                <a:solidFill>
                  <a:srgbClr val="002060"/>
                </a:solidFill>
              </a:rPr>
              <a:t>Доработать конспекты по пройденным занятиям, используя ОВУ ВС РФ и руководящие документы;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ru-RU" b="1">
                <a:solidFill>
                  <a:srgbClr val="002060"/>
                </a:solidFill>
              </a:rPr>
              <a:t>Подготовиться к опросу.</a:t>
            </a:r>
            <a:endParaRPr lang="ru-RU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4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0D9E943-E6F9-2D6F-7957-828ECC2664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-315416"/>
            <a:ext cx="8229600" cy="1512888"/>
          </a:xfrm>
        </p:spPr>
        <p:txBody>
          <a:bodyPr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rgbClr val="4169AB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5400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Вопрос № </a:t>
            </a:r>
            <a:r>
              <a:rPr lang="en-US" sz="5400" b="1" dirty="0">
                <a:ln w="11430"/>
                <a:gradFill>
                  <a:gsLst>
                    <a:gs pos="0">
                      <a:srgbClr val="7AB8FC"/>
                    </a:gs>
                    <a:gs pos="75000">
                      <a:srgbClr val="2678D2"/>
                    </a:gs>
                    <a:gs pos="100000">
                      <a:srgbClr val="004DCA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cs typeface="Arial" charset="0"/>
              </a:rPr>
              <a:t>1</a:t>
            </a:r>
            <a:endParaRPr lang="ru-RU" sz="5400" b="1" dirty="0">
              <a:ln w="11430"/>
              <a:gradFill>
                <a:gsLst>
                  <a:gs pos="0">
                    <a:srgbClr val="7AB8FC"/>
                  </a:gs>
                  <a:gs pos="75000">
                    <a:srgbClr val="2678D2"/>
                  </a:gs>
                  <a:gs pos="100000">
                    <a:srgbClr val="004DCA"/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2A71B53A-09E8-3D04-6BDD-9EF53D5269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53852" y="1628800"/>
            <a:ext cx="8712968" cy="2376264"/>
          </a:xfrm>
        </p:spPr>
        <p:txBody>
          <a:bodyPr rtlCol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indent="0"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«</a:t>
            </a:r>
            <a:r>
              <a:rPr lang="ru-RU" alt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Размещение военнослужащих</a:t>
            </a:r>
            <a:r>
              <a:rPr lang="ru-RU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charset="0"/>
                <a:ea typeface="+mj-ea"/>
                <a:cs typeface="Arial" charset="0"/>
              </a:rPr>
              <a:t>»</a:t>
            </a:r>
          </a:p>
          <a:p>
            <a:pPr marL="609600" indent="-60960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altLang="ru-RU" sz="4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ru-RU" altLang="ru-RU" sz="40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0">
            <a:extLst>
              <a:ext uri="{FF2B5EF4-FFF2-40B4-BE49-F238E27FC236}">
                <a16:creationId xmlns:a16="http://schemas.microsoft.com/office/drawing/2014/main" id="{5CFB3C03-BE9E-32AB-A56B-BD3A52A962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1013" y="74613"/>
          <a:ext cx="85248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844800" imgH="2324100" progId="Paint.Picture">
                  <p:embed/>
                </p:oleObj>
              </mc:Choice>
              <mc:Fallback>
                <p:oleObj name="Точечный рисунок" r:id="rId3" imgW="2844800" imgH="232410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1013" y="74613"/>
                        <a:ext cx="85248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>
            <a:extLst>
              <a:ext uri="{FF2B5EF4-FFF2-40B4-BE49-F238E27FC236}">
                <a16:creationId xmlns:a16="http://schemas.microsoft.com/office/drawing/2014/main" id="{E4F91F69-F453-1226-D0CE-53C847553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4675" y="93663"/>
            <a:ext cx="5000625" cy="400050"/>
          </a:xfrm>
          <a:prstGeom prst="rect">
            <a:avLst/>
          </a:prstGeom>
          <a:solidFill>
            <a:srgbClr val="FF8F2A"/>
          </a:solidFill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2000" b="1" cap="all" dirty="0">
                <a:latin typeface="Arial" charset="0"/>
                <a:cs typeface="Arial" charset="0"/>
              </a:rPr>
              <a:t>Размещение военнослужащих</a:t>
            </a:r>
          </a:p>
        </p:txBody>
      </p:sp>
      <p:sp>
        <p:nvSpPr>
          <p:cNvPr id="38916" name="Text Box 5">
            <a:extLst>
              <a:ext uri="{FF2B5EF4-FFF2-40B4-BE49-F238E27FC236}">
                <a16:creationId xmlns:a16="http://schemas.microsoft.com/office/drawing/2014/main" id="{15297FBF-EC96-9546-47D2-38A19B9FC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23888"/>
            <a:ext cx="3448050" cy="1323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В/сл, проходящие военную службу по контракту, и совместно проживающие с ними члены их семей</a:t>
            </a:r>
            <a:endParaRPr lang="ru-RU" altLang="ru-RU" sz="2000" b="1"/>
          </a:p>
        </p:txBody>
      </p:sp>
      <p:sp>
        <p:nvSpPr>
          <p:cNvPr id="38917" name="Text Box 23">
            <a:extLst>
              <a:ext uri="{FF2B5EF4-FFF2-40B4-BE49-F238E27FC236}">
                <a16:creationId xmlns:a16="http://schemas.microsoft.com/office/drawing/2014/main" id="{3AB3136F-9998-2064-3F8C-30B8055C3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838200"/>
            <a:ext cx="400050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обеспечиваются жилыми помещениями</a:t>
            </a:r>
            <a:endParaRPr lang="ru-RU" altLang="ru-RU" sz="2000" b="1"/>
          </a:p>
        </p:txBody>
      </p:sp>
      <p:sp>
        <p:nvSpPr>
          <p:cNvPr id="38918" name="Text Box 5">
            <a:extLst>
              <a:ext uri="{FF2B5EF4-FFF2-40B4-BE49-F238E27FC236}">
                <a16:creationId xmlns:a16="http://schemas.microsoft.com/office/drawing/2014/main" id="{D0699B17-6C14-95F5-8758-046E6BA4C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060575"/>
            <a:ext cx="3448050" cy="1323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Солдаты, сержанты и старшины, проходящие военную службу по контракту</a:t>
            </a:r>
            <a:endParaRPr lang="ru-RU" altLang="ru-RU" sz="2000" b="1"/>
          </a:p>
        </p:txBody>
      </p:sp>
      <p:sp>
        <p:nvSpPr>
          <p:cNvPr id="38919" name="Text Box 23">
            <a:extLst>
              <a:ext uri="{FF2B5EF4-FFF2-40B4-BE49-F238E27FC236}">
                <a16:creationId xmlns:a16="http://schemas.microsoft.com/office/drawing/2014/main" id="{1DF2FB15-7B8F-5EEB-63F4-1DD31ADA0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2060575"/>
            <a:ext cx="40005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размещаются в общежитиях</a:t>
            </a:r>
            <a:endParaRPr lang="ru-RU" altLang="ru-RU" sz="2000" b="1"/>
          </a:p>
        </p:txBody>
      </p:sp>
      <p:sp>
        <p:nvSpPr>
          <p:cNvPr id="8" name="Line 28">
            <a:extLst>
              <a:ext uri="{FF2B5EF4-FFF2-40B4-BE49-F238E27FC236}">
                <a16:creationId xmlns:a16="http://schemas.microsoft.com/office/drawing/2014/main" id="{6E556353-79B8-1956-D120-05EF495D43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3060700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21" name="Text Box 23">
            <a:extLst>
              <a:ext uri="{FF2B5EF4-FFF2-40B4-BE49-F238E27FC236}">
                <a16:creationId xmlns:a16="http://schemas.microsoft.com/office/drawing/2014/main" id="{E0ABF900-D831-04F8-7569-5613C8730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2560638"/>
            <a:ext cx="4000500" cy="1016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размещаться в казармах отдельно от в/сл, проходящих военную службу по призыву</a:t>
            </a:r>
            <a:endParaRPr lang="ru-RU" altLang="ru-RU" sz="2000" b="1"/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F5C8EAF4-0CC7-AEE4-584C-4A5EE4DA78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1195388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6938EFAF-8094-A67A-4298-C8D668683C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2274888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24" name="Text Box 5">
            <a:extLst>
              <a:ext uri="{FF2B5EF4-FFF2-40B4-BE49-F238E27FC236}">
                <a16:creationId xmlns:a16="http://schemas.microsoft.com/office/drawing/2014/main" id="{566FEC60-496D-7F58-46AF-E60ED2241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3644900"/>
            <a:ext cx="34480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В/сл,  проходящие военную службу по призыву</a:t>
            </a:r>
            <a:endParaRPr lang="ru-RU" altLang="ru-RU" sz="2000" b="1"/>
          </a:p>
        </p:txBody>
      </p:sp>
      <p:sp>
        <p:nvSpPr>
          <p:cNvPr id="38925" name="Text Box 23">
            <a:extLst>
              <a:ext uri="{FF2B5EF4-FFF2-40B4-BE49-F238E27FC236}">
                <a16:creationId xmlns:a16="http://schemas.microsoft.com/office/drawing/2014/main" id="{4D19AD84-AC97-B715-C33F-F3DB09570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413" y="3787775"/>
            <a:ext cx="40005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размещаются в казармах</a:t>
            </a:r>
            <a:endParaRPr lang="ru-RU" altLang="ru-RU" sz="2000" b="1"/>
          </a:p>
        </p:txBody>
      </p:sp>
      <p:sp>
        <p:nvSpPr>
          <p:cNvPr id="14" name="Line 28">
            <a:extLst>
              <a:ext uri="{FF2B5EF4-FFF2-40B4-BE49-F238E27FC236}">
                <a16:creationId xmlns:a16="http://schemas.microsoft.com/office/drawing/2014/main" id="{47A765A2-4864-8C60-CBC4-C694349047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52850" y="4002088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27" name="Text Box 5">
            <a:extLst>
              <a:ext uri="{FF2B5EF4-FFF2-40B4-BE49-F238E27FC236}">
                <a16:creationId xmlns:a16="http://schemas.microsoft.com/office/drawing/2014/main" id="{2BFACF01-345F-24E8-C1CE-FF1199F4A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527550"/>
            <a:ext cx="3448050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Военнослужащие - иностранные граждане</a:t>
            </a:r>
            <a:endParaRPr lang="ru-RU" altLang="ru-RU" sz="2000" b="1"/>
          </a:p>
        </p:txBody>
      </p:sp>
      <p:sp>
        <p:nvSpPr>
          <p:cNvPr id="38928" name="Text Box 23">
            <a:extLst>
              <a:ext uri="{FF2B5EF4-FFF2-40B4-BE49-F238E27FC236}">
                <a16:creationId xmlns:a16="http://schemas.microsoft.com/office/drawing/2014/main" id="{B5C4F7B2-1C1F-06E6-97C2-C154C6E2C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7113" y="4365625"/>
            <a:ext cx="4000500" cy="13239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размещаются на весь срок военной службы в общежитиях и регистрируются по адресу воинской части</a:t>
            </a:r>
            <a:endParaRPr lang="ru-RU" altLang="ru-RU" sz="2000" b="1"/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AD6B9A7C-C84F-C7DE-74C5-238356F97F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5550" y="4865688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8930" name="Text Box 5">
            <a:extLst>
              <a:ext uri="{FF2B5EF4-FFF2-40B4-BE49-F238E27FC236}">
                <a16:creationId xmlns:a16="http://schemas.microsoft.com/office/drawing/2014/main" id="{B25E2B93-69E6-D57E-EBC3-257447FE9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5735638"/>
            <a:ext cx="3448050" cy="1016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В/сл женского пола, проходящим военную службу по контракту</a:t>
            </a:r>
            <a:endParaRPr lang="ru-RU" altLang="ru-RU" sz="2000" b="1"/>
          </a:p>
        </p:txBody>
      </p:sp>
      <p:sp>
        <p:nvSpPr>
          <p:cNvPr id="38931" name="Text Box 23">
            <a:extLst>
              <a:ext uri="{FF2B5EF4-FFF2-40B4-BE49-F238E27FC236}">
                <a16:creationId xmlns:a16="http://schemas.microsoft.com/office/drawing/2014/main" id="{3EC26A7A-5178-92D1-327F-3441D38B7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5735638"/>
            <a:ext cx="4000500" cy="10160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ru-RU" altLang="ru-RU" sz="2000"/>
              <a:t>размещаются в общежитиях  с оборудованием отдельного входа</a:t>
            </a:r>
            <a:endParaRPr lang="ru-RU" altLang="ru-RU" sz="2000" b="1"/>
          </a:p>
        </p:txBody>
      </p:sp>
      <p:sp>
        <p:nvSpPr>
          <p:cNvPr id="20" name="Line 28">
            <a:extLst>
              <a:ext uri="{FF2B5EF4-FFF2-40B4-BE49-F238E27FC236}">
                <a16:creationId xmlns:a16="http://schemas.microsoft.com/office/drawing/2014/main" id="{9BC6BB12-8498-D31A-5819-7F287E2F77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3488" y="6251575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Рисунок 27">
            <a:extLst>
              <a:ext uri="{FF2B5EF4-FFF2-40B4-BE49-F238E27FC236}">
                <a16:creationId xmlns:a16="http://schemas.microsoft.com/office/drawing/2014/main" id="{929C67CE-04FD-B24C-EE7B-583A63F2A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238" y="4763"/>
            <a:ext cx="35147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1" descr="http://www.metallmeb.ru/wa-data/public/photos/70/05/570/570.970.jpg">
            <a:extLst>
              <a:ext uri="{FF2B5EF4-FFF2-40B4-BE49-F238E27FC236}">
                <a16:creationId xmlns:a16="http://schemas.microsoft.com/office/drawing/2014/main" id="{735AF85E-73B2-2A8C-DEBB-10811C5D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016375"/>
            <a:ext cx="4157662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33" descr="http://i.mycdn.me/i?r=AzEPZsRbOZEKgBhR0XGMT1RkJDvOXGEYK5pbUchVLGFLLaaKTM5SRkZCeTgDn6uOyic">
            <a:extLst>
              <a:ext uri="{FF2B5EF4-FFF2-40B4-BE49-F238E27FC236}">
                <a16:creationId xmlns:a16="http://schemas.microsoft.com/office/drawing/2014/main" id="{B7AB08FB-692E-D0D0-C716-05764BF95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1" b="15639"/>
          <a:stretch>
            <a:fillRect/>
          </a:stretch>
        </p:blipFill>
        <p:spPr bwMode="auto">
          <a:xfrm>
            <a:off x="5319713" y="2863850"/>
            <a:ext cx="37782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5" descr="http://www.chistota.kz/sites/default/files/block_in_text_0.png">
            <a:extLst>
              <a:ext uri="{FF2B5EF4-FFF2-40B4-BE49-F238E27FC236}">
                <a16:creationId xmlns:a16="http://schemas.microsoft.com/office/drawing/2014/main" id="{3F4519EA-7029-3B5A-6830-80FB1A009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3"/>
          <a:stretch>
            <a:fillRect/>
          </a:stretch>
        </p:blipFill>
        <p:spPr bwMode="auto">
          <a:xfrm>
            <a:off x="2589213" y="5262563"/>
            <a:ext cx="6554787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38" descr="hello_html_29024aec">
            <a:extLst>
              <a:ext uri="{FF2B5EF4-FFF2-40B4-BE49-F238E27FC236}">
                <a16:creationId xmlns:a16="http://schemas.microsoft.com/office/drawing/2014/main" id="{8D00F480-ADD1-0E97-13D0-B0EEAB2E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763"/>
            <a:ext cx="5291138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Группа 4">
            <a:extLst>
              <a:ext uri="{FF2B5EF4-FFF2-40B4-BE49-F238E27FC236}">
                <a16:creationId xmlns:a16="http://schemas.microsoft.com/office/drawing/2014/main" id="{543D35F5-3045-134C-E7FE-990F52339D82}"/>
              </a:ext>
            </a:extLst>
          </p:cNvPr>
          <p:cNvGrpSpPr>
            <a:grpSpLocks/>
          </p:cNvGrpSpPr>
          <p:nvPr/>
        </p:nvGrpSpPr>
        <p:grpSpPr bwMode="auto">
          <a:xfrm>
            <a:off x="1035050" y="1458913"/>
            <a:ext cx="7323138" cy="5113337"/>
            <a:chOff x="1035765" y="1458912"/>
            <a:chExt cx="7322423" cy="5113338"/>
          </a:xfrm>
        </p:grpSpPr>
        <p:sp>
          <p:nvSpPr>
            <p:cNvPr id="40964" name="Text Box 4">
              <a:extLst>
                <a:ext uri="{FF2B5EF4-FFF2-40B4-BE49-F238E27FC236}">
                  <a16:creationId xmlns:a16="http://schemas.microsoft.com/office/drawing/2014/main" id="{60669A68-114E-DB09-7C54-E76D0ABB0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2286000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ru-RU" altLang="ru-RU" sz="2000" b="1"/>
                <a:t>комната для командира батальона</a:t>
              </a:r>
            </a:p>
          </p:txBody>
        </p:sp>
        <p:sp>
          <p:nvSpPr>
            <p:cNvPr id="40965" name="Text Box 2">
              <a:extLst>
                <a:ext uri="{FF2B5EF4-FFF2-40B4-BE49-F238E27FC236}">
                  <a16:creationId xmlns:a16="http://schemas.microsoft.com/office/drawing/2014/main" id="{DDFD0AE7-F26C-8DEE-CFB5-7C70F290F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765" y="1458912"/>
              <a:ext cx="6215063" cy="400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358775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ru-RU" altLang="ru-RU" sz="2000" b="1">
                  <a:solidFill>
                    <a:srgbClr val="FFFF00"/>
                  </a:solidFill>
                </a:rPr>
                <a:t>Расположение батальона :</a:t>
              </a:r>
            </a:p>
          </p:txBody>
        </p:sp>
        <p:sp>
          <p:nvSpPr>
            <p:cNvPr id="40966" name="Line 27">
              <a:extLst>
                <a:ext uri="{FF2B5EF4-FFF2-40B4-BE49-F238E27FC236}">
                  <a16:creationId xmlns:a16="http://schemas.microsoft.com/office/drawing/2014/main" id="{BEFD46CC-C8C3-A6B3-BD04-B38ED10292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1857375"/>
              <a:ext cx="0" cy="450056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67" name="Line 28">
              <a:extLst>
                <a:ext uri="{FF2B5EF4-FFF2-40B4-BE49-F238E27FC236}">
                  <a16:creationId xmlns:a16="http://schemas.microsoft.com/office/drawing/2014/main" id="{47DFDEBF-C552-0732-36CE-59FE4B16F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2500313"/>
              <a:ext cx="576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68" name="Text Box 4">
              <a:extLst>
                <a:ext uri="{FF2B5EF4-FFF2-40B4-BE49-F238E27FC236}">
                  <a16:creationId xmlns:a16="http://schemas.microsoft.com/office/drawing/2014/main" id="{CF9961D5-8B19-98DF-3438-5C5DF7A43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2928938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ru-RU" altLang="ru-RU" sz="2000" b="1"/>
                <a:t>комнаты для заместителей командира батальона</a:t>
              </a:r>
            </a:p>
          </p:txBody>
        </p:sp>
        <p:sp>
          <p:nvSpPr>
            <p:cNvPr id="40969" name="Text Box 4">
              <a:extLst>
                <a:ext uri="{FF2B5EF4-FFF2-40B4-BE49-F238E27FC236}">
                  <a16:creationId xmlns:a16="http://schemas.microsoft.com/office/drawing/2014/main" id="{47A4D267-9949-5A54-73F6-9BC2A0BE7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5000625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ru-RU" altLang="ru-RU" sz="2000" b="1"/>
                <a:t>комната для проведения совещаний</a:t>
              </a:r>
            </a:p>
          </p:txBody>
        </p:sp>
        <p:sp>
          <p:nvSpPr>
            <p:cNvPr id="40970" name="Text Box 4">
              <a:extLst>
                <a:ext uri="{FF2B5EF4-FFF2-40B4-BE49-F238E27FC236}">
                  <a16:creationId xmlns:a16="http://schemas.microsoft.com/office/drawing/2014/main" id="{24961EFA-BA1B-351F-BA8B-08F6A32B87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3571875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ru-RU" altLang="ru-RU" sz="2000" b="1"/>
                <a:t>помещения для штаба батальона</a:t>
              </a:r>
            </a:p>
          </p:txBody>
        </p:sp>
        <p:sp>
          <p:nvSpPr>
            <p:cNvPr id="40971" name="Text Box 4">
              <a:extLst>
                <a:ext uri="{FF2B5EF4-FFF2-40B4-BE49-F238E27FC236}">
                  <a16:creationId xmlns:a16="http://schemas.microsoft.com/office/drawing/2014/main" id="{5808452E-2770-8B52-4479-C29D0E4476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4286250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ru-RU" altLang="ru-RU" sz="2000" b="1"/>
                <a:t>комната для подготовки к занятиям</a:t>
              </a:r>
            </a:p>
          </p:txBody>
        </p:sp>
        <p:sp>
          <p:nvSpPr>
            <p:cNvPr id="40972" name="Line 28">
              <a:extLst>
                <a:ext uri="{FF2B5EF4-FFF2-40B4-BE49-F238E27FC236}">
                  <a16:creationId xmlns:a16="http://schemas.microsoft.com/office/drawing/2014/main" id="{D3D5C142-1C2E-3298-FE42-3C7B76B5B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3143250"/>
              <a:ext cx="576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3" name="Line 28">
              <a:extLst>
                <a:ext uri="{FF2B5EF4-FFF2-40B4-BE49-F238E27FC236}">
                  <a16:creationId xmlns:a16="http://schemas.microsoft.com/office/drawing/2014/main" id="{E66408C6-1F9F-BE00-2C51-999468EB98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3786188"/>
              <a:ext cx="576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4" name="Line 28">
              <a:extLst>
                <a:ext uri="{FF2B5EF4-FFF2-40B4-BE49-F238E27FC236}">
                  <a16:creationId xmlns:a16="http://schemas.microsoft.com/office/drawing/2014/main" id="{40DBB4FA-E500-2268-4E27-D59BFE958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5214938"/>
              <a:ext cx="576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5" name="Line 28">
              <a:extLst>
                <a:ext uri="{FF2B5EF4-FFF2-40B4-BE49-F238E27FC236}">
                  <a16:creationId xmlns:a16="http://schemas.microsoft.com/office/drawing/2014/main" id="{35627B40-79DF-3958-CB47-8B313351BF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6800" y="4500563"/>
              <a:ext cx="5762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6" name="Text Box 4">
              <a:extLst>
                <a:ext uri="{FF2B5EF4-FFF2-40B4-BE49-F238E27FC236}">
                  <a16:creationId xmlns:a16="http://schemas.microsoft.com/office/drawing/2014/main" id="{92DC1E80-775C-150D-99EC-E646C8DC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5600700"/>
              <a:ext cx="6715125" cy="4000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ru-RU" altLang="ru-RU" sz="2000" b="1"/>
                <a:t>комната для отдыха офицеров</a:t>
              </a:r>
            </a:p>
          </p:txBody>
        </p:sp>
        <p:sp>
          <p:nvSpPr>
            <p:cNvPr id="40977" name="Text Box 4">
              <a:extLst>
                <a:ext uri="{FF2B5EF4-FFF2-40B4-BE49-F238E27FC236}">
                  <a16:creationId xmlns:a16="http://schemas.microsoft.com/office/drawing/2014/main" id="{D249D953-08CF-CBBC-6106-0331871BB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3063" y="6172200"/>
              <a:ext cx="6715125" cy="40005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ru-RU" altLang="ru-RU" sz="2000" b="1"/>
                <a:t>Помещения для размещения рот</a:t>
              </a:r>
            </a:p>
          </p:txBody>
        </p:sp>
        <p:sp>
          <p:nvSpPr>
            <p:cNvPr id="40978" name="Line 28">
              <a:extLst>
                <a:ext uri="{FF2B5EF4-FFF2-40B4-BE49-F238E27FC236}">
                  <a16:creationId xmlns:a16="http://schemas.microsoft.com/office/drawing/2014/main" id="{9D208A9F-EFA2-4502-A583-211A8C49E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1563" y="5786438"/>
              <a:ext cx="5762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40979" name="Line 28">
              <a:extLst>
                <a:ext uri="{FF2B5EF4-FFF2-40B4-BE49-F238E27FC236}">
                  <a16:creationId xmlns:a16="http://schemas.microsoft.com/office/drawing/2014/main" id="{5BB2D7A3-1F37-4329-8782-B80F2B62C2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1563" y="6357938"/>
              <a:ext cx="57626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40963" name="Прямоугольник 20">
            <a:extLst>
              <a:ext uri="{FF2B5EF4-FFF2-40B4-BE49-F238E27FC236}">
                <a16:creationId xmlns:a16="http://schemas.microsoft.com/office/drawing/2014/main" id="{0681BCEC-2655-4E40-54D8-65BB88237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285750"/>
            <a:ext cx="8001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619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ru-RU" altLang="ru-RU" sz="2000" b="1"/>
              <a:t>Каждый батальон (отдельное подразделение полка) по возможности располагается на отдельном этаже здания или в отдельно расположенном помещении.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Тема1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>
        <a:spAutoFit/>
      </a:bodyPr>
      <a:lstStyle>
        <a:defPPr algn="ctr">
          <a:defRPr sz="6600" b="1" dirty="0">
            <a:solidFill>
              <a:srgbClr val="FF3300"/>
            </a:solidFill>
            <a:effectLst>
              <a:outerShdw blurRad="38100" dist="38100" dir="2700000" algn="tl">
                <a:srgbClr val="000000"/>
              </a:outerShdw>
            </a:effectLst>
            <a:latin typeface="Times New Roman" pitchFamily="18" charset="0"/>
          </a:defRPr>
        </a:defPPr>
      </a:lstStyle>
    </a:sp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традь">
  <a:themeElements>
    <a:clrScheme name="Тетрадь 1">
      <a:dk1>
        <a:srgbClr val="402000"/>
      </a:dk1>
      <a:lt1>
        <a:srgbClr val="FBFAE2"/>
      </a:lt1>
      <a:dk2>
        <a:srgbClr val="996633"/>
      </a:dk2>
      <a:lt2>
        <a:srgbClr val="A08366"/>
      </a:lt2>
      <a:accent1>
        <a:srgbClr val="CE9964"/>
      </a:accent1>
      <a:accent2>
        <a:srgbClr val="CD3333"/>
      </a:accent2>
      <a:accent3>
        <a:srgbClr val="FDFCEE"/>
      </a:accent3>
      <a:accent4>
        <a:srgbClr val="351A00"/>
      </a:accent4>
      <a:accent5>
        <a:srgbClr val="E3CAB8"/>
      </a:accent5>
      <a:accent6>
        <a:srgbClr val="BA2D2D"/>
      </a:accent6>
      <a:hlink>
        <a:srgbClr val="9A7F32"/>
      </a:hlink>
      <a:folHlink>
        <a:srgbClr val="ECA07A"/>
      </a:folHlink>
    </a:clrScheme>
    <a:fontScheme name="Тетрадь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3806097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10000"/>
          </a:spcBef>
          <a:spcAft>
            <a:spcPct val="0"/>
          </a:spcAft>
          <a:buClrTx/>
          <a:buSzTx/>
          <a:buFontTx/>
          <a:buNone/>
          <a:tabLst/>
          <a:defRPr kumimoji="1" lang="ru-RU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3806097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10000"/>
          </a:spcBef>
          <a:spcAft>
            <a:spcPct val="0"/>
          </a:spcAft>
          <a:buClrTx/>
          <a:buSzTx/>
          <a:buFontTx/>
          <a:buNone/>
          <a:tabLst/>
          <a:defRPr kumimoji="1" lang="ru-RU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Тетрадь 1">
        <a:dk1>
          <a:srgbClr val="402000"/>
        </a:dk1>
        <a:lt1>
          <a:srgbClr val="FBFAE2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DFCEE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2">
        <a:dk1>
          <a:srgbClr val="402000"/>
        </a:dk1>
        <a:lt1>
          <a:srgbClr val="FFFF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FFF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4">
        <a:dk1>
          <a:srgbClr val="1C1C1C"/>
        </a:dk1>
        <a:lt1>
          <a:srgbClr val="FFFFFF"/>
        </a:lt1>
        <a:dk2>
          <a:srgbClr val="000066"/>
        </a:dk2>
        <a:lt2>
          <a:srgbClr val="666699"/>
        </a:lt2>
        <a:accent1>
          <a:srgbClr val="FF5050"/>
        </a:accent1>
        <a:accent2>
          <a:srgbClr val="009999"/>
        </a:accent2>
        <a:accent3>
          <a:srgbClr val="FFFFFF"/>
        </a:accent3>
        <a:accent4>
          <a:srgbClr val="161616"/>
        </a:accent4>
        <a:accent5>
          <a:srgbClr val="FFB3B3"/>
        </a:accent5>
        <a:accent6>
          <a:srgbClr val="008A8A"/>
        </a:accent6>
        <a:hlink>
          <a:srgbClr val="3366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2F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Тетрадь">
  <a:themeElements>
    <a:clrScheme name="Тетрадь 1">
      <a:dk1>
        <a:srgbClr val="402000"/>
      </a:dk1>
      <a:lt1>
        <a:srgbClr val="FBFAE2"/>
      </a:lt1>
      <a:dk2>
        <a:srgbClr val="996633"/>
      </a:dk2>
      <a:lt2>
        <a:srgbClr val="A08366"/>
      </a:lt2>
      <a:accent1>
        <a:srgbClr val="CE9964"/>
      </a:accent1>
      <a:accent2>
        <a:srgbClr val="CD3333"/>
      </a:accent2>
      <a:accent3>
        <a:srgbClr val="FDFCEE"/>
      </a:accent3>
      <a:accent4>
        <a:srgbClr val="351A00"/>
      </a:accent4>
      <a:accent5>
        <a:srgbClr val="E3CAB8"/>
      </a:accent5>
      <a:accent6>
        <a:srgbClr val="BA2D2D"/>
      </a:accent6>
      <a:hlink>
        <a:srgbClr val="9A7F32"/>
      </a:hlink>
      <a:folHlink>
        <a:srgbClr val="ECA07A"/>
      </a:folHlink>
    </a:clrScheme>
    <a:fontScheme name="Тетрадь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3806097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10000"/>
          </a:spcBef>
          <a:spcAft>
            <a:spcPct val="0"/>
          </a:spcAft>
          <a:buClrTx/>
          <a:buSzTx/>
          <a:buFontTx/>
          <a:buNone/>
          <a:tabLst/>
          <a:defRPr kumimoji="1" lang="ru-RU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28398" dir="3806097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10000"/>
          </a:spcBef>
          <a:spcAft>
            <a:spcPct val="0"/>
          </a:spcAft>
          <a:buClrTx/>
          <a:buSzTx/>
          <a:buFontTx/>
          <a:buNone/>
          <a:tabLst/>
          <a:defRPr kumimoji="1" lang="ru-RU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Тетрадь 1">
        <a:dk1>
          <a:srgbClr val="402000"/>
        </a:dk1>
        <a:lt1>
          <a:srgbClr val="FBFAE2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DFCEE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2">
        <a:dk1>
          <a:srgbClr val="402000"/>
        </a:dk1>
        <a:lt1>
          <a:srgbClr val="FFFFFF"/>
        </a:lt1>
        <a:dk2>
          <a:srgbClr val="996633"/>
        </a:dk2>
        <a:lt2>
          <a:srgbClr val="A08366"/>
        </a:lt2>
        <a:accent1>
          <a:srgbClr val="CE9964"/>
        </a:accent1>
        <a:accent2>
          <a:srgbClr val="CD3333"/>
        </a:accent2>
        <a:accent3>
          <a:srgbClr val="FFFFFF"/>
        </a:accent3>
        <a:accent4>
          <a:srgbClr val="351A00"/>
        </a:accent4>
        <a:accent5>
          <a:srgbClr val="E3CAB8"/>
        </a:accent5>
        <a:accent6>
          <a:srgbClr val="BA2D2D"/>
        </a:accent6>
        <a:hlink>
          <a:srgbClr val="9A7F32"/>
        </a:hlink>
        <a:folHlink>
          <a:srgbClr val="ECA0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традь 4">
        <a:dk1>
          <a:srgbClr val="1C1C1C"/>
        </a:dk1>
        <a:lt1>
          <a:srgbClr val="FFFFFF"/>
        </a:lt1>
        <a:dk2>
          <a:srgbClr val="000066"/>
        </a:dk2>
        <a:lt2>
          <a:srgbClr val="666699"/>
        </a:lt2>
        <a:accent1>
          <a:srgbClr val="FF5050"/>
        </a:accent1>
        <a:accent2>
          <a:srgbClr val="009999"/>
        </a:accent2>
        <a:accent3>
          <a:srgbClr val="FFFFFF"/>
        </a:accent3>
        <a:accent4>
          <a:srgbClr val="161616"/>
        </a:accent4>
        <a:accent5>
          <a:srgbClr val="FFB3B3"/>
        </a:accent5>
        <a:accent6>
          <a:srgbClr val="008A8A"/>
        </a:accent6>
        <a:hlink>
          <a:srgbClr val="3366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15960</TotalTime>
  <Words>2581</Words>
  <Application>Microsoft Macintosh PowerPoint</Application>
  <PresentationFormat>Экран (4:3)</PresentationFormat>
  <Paragraphs>259</Paragraphs>
  <Slides>53</Slides>
  <Notes>35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6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4" baseType="lpstr">
      <vt:lpstr>Arial</vt:lpstr>
      <vt:lpstr>Calibri</vt:lpstr>
      <vt:lpstr>Times New Roman</vt:lpstr>
      <vt:lpstr>Monotype Sorts</vt:lpstr>
      <vt:lpstr>Тема1</vt:lpstr>
      <vt:lpstr>Тетрадь</vt:lpstr>
      <vt:lpstr>Тема2FON</vt:lpstr>
      <vt:lpstr>Тема Office</vt:lpstr>
      <vt:lpstr>1_Тема Office</vt:lpstr>
      <vt:lpstr>1_Тетрадь</vt:lpstr>
      <vt:lpstr>Точечный рисунок</vt:lpstr>
      <vt:lpstr>Презентация PowerPoint</vt:lpstr>
      <vt:lpstr>Презентация PowerPoint</vt:lpstr>
      <vt:lpstr>Учебные вопросы:</vt:lpstr>
      <vt:lpstr>Презентация PowerPoint</vt:lpstr>
      <vt:lpstr>Презентация PowerPoint</vt:lpstr>
      <vt:lpstr>Вопрос № 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 №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 № 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GEG</dc:creator>
  <cp:lastModifiedBy>Савинов Алексей Леонидович</cp:lastModifiedBy>
  <cp:revision>4054</cp:revision>
  <dcterms:created xsi:type="dcterms:W3CDTF">2009-12-10T12:14:31Z</dcterms:created>
  <dcterms:modified xsi:type="dcterms:W3CDTF">2024-07-12T09:19:49Z</dcterms:modified>
</cp:coreProperties>
</file>